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5"/>
  </p:notesMasterIdLst>
  <p:sldIdLst>
    <p:sldId id="256" r:id="rId2"/>
    <p:sldId id="424" r:id="rId3"/>
    <p:sldId id="425" r:id="rId4"/>
    <p:sldId id="426" r:id="rId5"/>
    <p:sldId id="427" r:id="rId6"/>
    <p:sldId id="428" r:id="rId7"/>
    <p:sldId id="429" r:id="rId8"/>
    <p:sldId id="430" r:id="rId9"/>
    <p:sldId id="431" r:id="rId10"/>
    <p:sldId id="432" r:id="rId11"/>
    <p:sldId id="336" r:id="rId12"/>
    <p:sldId id="337" r:id="rId13"/>
    <p:sldId id="338" r:id="rId14"/>
    <p:sldId id="339" r:id="rId15"/>
    <p:sldId id="340" r:id="rId16"/>
    <p:sldId id="341" r:id="rId17"/>
    <p:sldId id="346" r:id="rId18"/>
    <p:sldId id="347" r:id="rId19"/>
    <p:sldId id="349" r:id="rId20"/>
    <p:sldId id="350" r:id="rId21"/>
    <p:sldId id="351" r:id="rId22"/>
    <p:sldId id="353" r:id="rId23"/>
    <p:sldId id="354" r:id="rId24"/>
    <p:sldId id="355" r:id="rId25"/>
    <p:sldId id="356" r:id="rId26"/>
    <p:sldId id="357" r:id="rId27"/>
    <p:sldId id="359" r:id="rId28"/>
    <p:sldId id="360" r:id="rId29"/>
    <p:sldId id="361" r:id="rId30"/>
    <p:sldId id="362" r:id="rId31"/>
    <p:sldId id="364" r:id="rId32"/>
    <p:sldId id="365" r:id="rId33"/>
    <p:sldId id="366" r:id="rId34"/>
    <p:sldId id="368" r:id="rId35"/>
    <p:sldId id="369" r:id="rId36"/>
    <p:sldId id="370" r:id="rId37"/>
    <p:sldId id="372" r:id="rId38"/>
    <p:sldId id="373" r:id="rId39"/>
    <p:sldId id="374" r:id="rId40"/>
    <p:sldId id="376" r:id="rId41"/>
    <p:sldId id="377" r:id="rId42"/>
    <p:sldId id="378" r:id="rId43"/>
    <p:sldId id="379" r:id="rId44"/>
    <p:sldId id="380" r:id="rId45"/>
    <p:sldId id="381" r:id="rId46"/>
    <p:sldId id="391" r:id="rId47"/>
    <p:sldId id="392" r:id="rId48"/>
    <p:sldId id="393" r:id="rId49"/>
    <p:sldId id="394" r:id="rId50"/>
    <p:sldId id="395" r:id="rId51"/>
    <p:sldId id="396" r:id="rId52"/>
    <p:sldId id="397" r:id="rId53"/>
    <p:sldId id="398" r:id="rId54"/>
    <p:sldId id="399" r:id="rId55"/>
    <p:sldId id="400" r:id="rId56"/>
    <p:sldId id="401" r:id="rId57"/>
    <p:sldId id="402" r:id="rId58"/>
    <p:sldId id="403" r:id="rId59"/>
    <p:sldId id="404" r:id="rId60"/>
    <p:sldId id="405" r:id="rId61"/>
    <p:sldId id="406" r:id="rId62"/>
    <p:sldId id="407" r:id="rId63"/>
    <p:sldId id="408" r:id="rId64"/>
    <p:sldId id="409" r:id="rId65"/>
    <p:sldId id="410" r:id="rId66"/>
    <p:sldId id="411" r:id="rId67"/>
    <p:sldId id="412" r:id="rId68"/>
    <p:sldId id="413" r:id="rId69"/>
    <p:sldId id="414" r:id="rId70"/>
    <p:sldId id="415" r:id="rId71"/>
    <p:sldId id="416" r:id="rId72"/>
    <p:sldId id="417" r:id="rId73"/>
    <p:sldId id="433" r:id="rId7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55" autoAdjust="0"/>
  </p:normalViewPr>
  <p:slideViewPr>
    <p:cSldViewPr>
      <p:cViewPr varScale="1">
        <p:scale>
          <a:sx n="61" d="100"/>
          <a:sy n="61" d="100"/>
        </p:scale>
        <p:origin x="144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592D6-15F0-4B33-94D4-EE99B2589975}" type="datetimeFigureOut">
              <a:rPr lang="es-CL" smtClean="0"/>
              <a:t>26-03-2019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C6C47-3874-40F6-B5A5-4825F8FCE0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406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C6C47-3874-40F6-B5A5-4825F8FCE0B7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8485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4C4B56D-4175-4C2D-8EFE-A803D8F276D8}" type="datetimeFigureOut">
              <a:rPr lang="es-CL" smtClean="0"/>
              <a:t>26-03-2019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888761B-07CF-4F21-9E0C-84B6120BADE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B56D-4175-4C2D-8EFE-A803D8F276D8}" type="datetimeFigureOut">
              <a:rPr lang="es-CL" smtClean="0"/>
              <a:t>26-03-2019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761B-07CF-4F21-9E0C-84B6120BADE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B56D-4175-4C2D-8EFE-A803D8F276D8}" type="datetimeFigureOut">
              <a:rPr lang="es-CL" smtClean="0"/>
              <a:t>26-03-2019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761B-07CF-4F21-9E0C-84B6120BADE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B56D-4175-4C2D-8EFE-A803D8F276D8}" type="datetimeFigureOut">
              <a:rPr lang="es-CL" smtClean="0"/>
              <a:t>26-03-2019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761B-07CF-4F21-9E0C-84B6120BADE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B56D-4175-4C2D-8EFE-A803D8F276D8}" type="datetimeFigureOut">
              <a:rPr lang="es-CL" smtClean="0"/>
              <a:t>26-03-2019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761B-07CF-4F21-9E0C-84B6120BADE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B56D-4175-4C2D-8EFE-A803D8F276D8}" type="datetimeFigureOut">
              <a:rPr lang="es-CL" smtClean="0"/>
              <a:t>26-03-2019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761B-07CF-4F21-9E0C-84B6120BADEE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B56D-4175-4C2D-8EFE-A803D8F276D8}" type="datetimeFigureOut">
              <a:rPr lang="es-CL" smtClean="0"/>
              <a:t>26-03-2019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761B-07CF-4F21-9E0C-84B6120BADEE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B56D-4175-4C2D-8EFE-A803D8F276D8}" type="datetimeFigureOut">
              <a:rPr lang="es-CL" smtClean="0"/>
              <a:t>26-03-2019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761B-07CF-4F21-9E0C-84B6120BADE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B56D-4175-4C2D-8EFE-A803D8F276D8}" type="datetimeFigureOut">
              <a:rPr lang="es-CL" smtClean="0"/>
              <a:t>26-03-2019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761B-07CF-4F21-9E0C-84B6120BADE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4C4B56D-4175-4C2D-8EFE-A803D8F276D8}" type="datetimeFigureOut">
              <a:rPr lang="es-CL" smtClean="0"/>
              <a:t>26-03-2019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888761B-07CF-4F21-9E0C-84B6120BADE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4C4B56D-4175-4C2D-8EFE-A803D8F276D8}" type="datetimeFigureOut">
              <a:rPr lang="es-CL" smtClean="0"/>
              <a:t>26-03-2019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888761B-07CF-4F21-9E0C-84B6120BADEE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4C4B56D-4175-4C2D-8EFE-A803D8F276D8}" type="datetimeFigureOut">
              <a:rPr lang="es-CL" smtClean="0"/>
              <a:t>26-03-2019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888761B-07CF-4F21-9E0C-84B6120BADEE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1773974"/>
            <a:ext cx="5723468" cy="2691028"/>
          </a:xfrm>
        </p:spPr>
        <p:txBody>
          <a:bodyPr>
            <a:noAutofit/>
          </a:bodyPr>
          <a:lstStyle/>
          <a:p>
            <a:r>
              <a:rPr lang="es-C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CUENTA PÚBLICA</a:t>
            </a:r>
            <a:r>
              <a:rPr lang="es-C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/>
            </a:r>
            <a:br>
              <a:rPr lang="es-C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s-C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año 2018 -2019</a:t>
            </a:r>
            <a:endParaRPr lang="es-CL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27200" y="4509120"/>
            <a:ext cx="5712179" cy="751502"/>
          </a:xfrm>
        </p:spPr>
        <p:txBody>
          <a:bodyPr>
            <a:normAutofit/>
          </a:bodyPr>
          <a:lstStyle/>
          <a:p>
            <a:r>
              <a:rPr lang="es-C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COLEGIO PARROQUIAL FRANCISCO DIDIER</a:t>
            </a:r>
            <a:endParaRPr lang="es-C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Imagen 1" descr="Descripción: C:\Users\andrea\Desktop\de todo 201508\descarga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08" y="1124744"/>
            <a:ext cx="1331168" cy="129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52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8402" y="548680"/>
            <a:ext cx="7620025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572000" y="4267200"/>
            <a:ext cx="449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>
                <a:solidFill>
                  <a:srgbClr val="FFFFFF"/>
                </a:solidFill>
                <a:latin typeface="Century Gothic" panose="020B0502020202020204" pitchFamily="34" charset="0"/>
              </a:rPr>
              <a:t>COLEGIO PARROQUIAL FRANCISCO DIDIER</a:t>
            </a:r>
            <a:endParaRPr lang="es-CL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s-CL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s-CL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s-CL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s-CL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63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1"/>
            <a:ext cx="9144000" cy="685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7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1"/>
            <a:ext cx="9144000" cy="684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0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" y="0"/>
            <a:ext cx="9144000" cy="6858000"/>
          </a:xfrm>
          <a:prstGeom prst="rect">
            <a:avLst/>
          </a:prstGeom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878001" y="489446"/>
            <a:ext cx="74566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eaLnBrk="1" hangingPunct="1"/>
            <a:r>
              <a:rPr lang="es-ES_tradnl" dirty="0">
                <a:solidFill>
                  <a:srgbClr val="053B66"/>
                </a:solidFill>
                <a:latin typeface="Century Gothic" pitchFamily="8" charset="0"/>
              </a:rPr>
              <a:t>Resultados de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Indicadores de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Desarrollo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P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ersonal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y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Social (IDPS)</a:t>
            </a:r>
            <a:endParaRPr lang="es-CL" dirty="0">
              <a:solidFill>
                <a:srgbClr val="053B66"/>
              </a:solidFill>
              <a:latin typeface="Century Gothic" pitchFamily="8" charset="0"/>
            </a:endParaRPr>
          </a:p>
          <a:p>
            <a:pPr eaLnBrk="1" hangingPunct="1"/>
            <a:r>
              <a:rPr lang="es-ES_tradnl" b="1" dirty="0">
                <a:solidFill>
                  <a:srgbClr val="053B66"/>
                </a:solidFill>
                <a:latin typeface="Century Gothic" pitchFamily="8" charset="0"/>
              </a:rPr>
              <a:t>Autoestima académica y motivación escolar</a:t>
            </a:r>
          </a:p>
        </p:txBody>
      </p:sp>
      <p:sp>
        <p:nvSpPr>
          <p:cNvPr id="19" name="Elipse 18"/>
          <p:cNvSpPr/>
          <p:nvPr/>
        </p:nvSpPr>
        <p:spPr>
          <a:xfrm>
            <a:off x="649910" y="620688"/>
            <a:ext cx="144016" cy="144016"/>
          </a:xfrm>
          <a:prstGeom prst="ellipse">
            <a:avLst/>
          </a:prstGeom>
          <a:solidFill>
            <a:srgbClr val="D202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3716658" y="1625223"/>
            <a:ext cx="17684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200" b="1" dirty="0">
                <a:solidFill>
                  <a:srgbClr val="053B66"/>
                </a:solidFill>
                <a:latin typeface="Century Gothic" pitchFamily="8" charset="0"/>
                <a:ea typeface="ヒラギノ角ゴ Pro W3" pitchFamily="4" charset="-128"/>
              </a:rPr>
              <a:t>Resultados </a:t>
            </a:r>
            <a:r>
              <a:rPr lang="es-ES" sz="1200" b="1" dirty="0" smtClean="0">
                <a:solidFill>
                  <a:srgbClr val="053B66"/>
                </a:solidFill>
                <a:latin typeface="Century Gothic" pitchFamily="8" charset="0"/>
                <a:ea typeface="ヒラギノ角ゴ Pro W3" pitchFamily="4" charset="-128"/>
              </a:rPr>
              <a:t>generales</a:t>
            </a:r>
            <a:endParaRPr lang="es-ES" sz="1200" b="1" dirty="0">
              <a:solidFill>
                <a:srgbClr val="053B66"/>
              </a:solidFill>
              <a:latin typeface="Century Gothic" pitchFamily="8" charset="0"/>
              <a:ea typeface="ヒラギノ角ゴ Pro W3" pitchFamily="4" charset="-128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444874" y="2689258"/>
            <a:ext cx="14398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73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117011" y="2689258"/>
            <a:ext cx="3352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● 2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702701" y="2689258"/>
            <a:ext cx="14398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75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387629" y="2689258"/>
            <a:ext cx="3352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↓ -6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970948" y="2689258"/>
            <a:ext cx="14398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69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647265" y="2689258"/>
            <a:ext cx="3352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↑ 5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6240736" y="2689258"/>
            <a:ext cx="14398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74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6512864" y="2689258"/>
            <a:ext cx="295144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● 0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313428" y="3561064"/>
            <a:ext cx="170271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69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507411" y="356106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↑ 5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3571255" y="3561064"/>
            <a:ext cx="170271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74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3120929" y="3561064"/>
            <a:ext cx="3886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↓ -6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4839502" y="3561064"/>
            <a:ext cx="170271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68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4380565" y="3561064"/>
            <a:ext cx="3886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↑ 5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6109290" y="3561064"/>
            <a:ext cx="170271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73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6235988" y="3561064"/>
            <a:ext cx="3505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● 1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2297398" y="4040285"/>
            <a:ext cx="17347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76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1812211" y="4040285"/>
            <a:ext cx="3962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● 1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3555225" y="4040285"/>
            <a:ext cx="17347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77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3082829" y="4040285"/>
            <a:ext cx="3962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↓ -6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4823472" y="4040285"/>
            <a:ext cx="17347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71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4342465" y="4040285"/>
            <a:ext cx="3962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● 3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6093260" y="4040285"/>
            <a:ext cx="17347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74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6197888" y="4040285"/>
            <a:ext cx="3581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● -1</a:t>
            </a:r>
          </a:p>
        </p:txBody>
      </p:sp>
      <p:grpSp>
        <p:nvGrpSpPr>
          <p:cNvPr id="34" name="Grupo 33"/>
          <p:cNvGrpSpPr/>
          <p:nvPr/>
        </p:nvGrpSpPr>
        <p:grpSpPr>
          <a:xfrm>
            <a:off x="1139450" y="6022522"/>
            <a:ext cx="5596249" cy="707886"/>
            <a:chOff x="1763688" y="6096178"/>
            <a:chExt cx="5596249" cy="707886"/>
          </a:xfrm>
        </p:grpSpPr>
        <p:sp>
          <p:nvSpPr>
            <p:cNvPr id="35" name="Rectángulo 16"/>
            <p:cNvSpPr/>
            <p:nvPr/>
          </p:nvSpPr>
          <p:spPr>
            <a:xfrm>
              <a:off x="2123728" y="6096178"/>
              <a:ext cx="523620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>
                <a:buAutoNum type="arabicParenBoth"/>
              </a:pPr>
              <a:r>
                <a:rPr lang="es-CL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La escala varía entre 0 y 100 puntos. En esta escala un valor más cercano a 0 indica un menor nivel de logro, y un valor más cercano a 100 indica un mayor logro en el indicador.</a:t>
              </a:r>
            </a:p>
            <a:p>
              <a:pPr marL="228600" indent="-228600">
                <a:buFontTx/>
                <a:buAutoNum type="arabicParenBoth"/>
              </a:pPr>
              <a:r>
                <a:rPr lang="es-CL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El 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símbolo que acompaña al dato indica </a:t>
              </a:r>
              <a:r>
                <a:rPr lang="es-CL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que el puntaje, 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respecto </a:t>
              </a:r>
              <a:r>
                <a:rPr lang="es-CL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a 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la evaluación anterior y de establecimientos del mismo </a:t>
              </a:r>
              <a:r>
                <a:rPr lang="es-CL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GSE, 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es:  </a:t>
              </a:r>
              <a:r>
                <a:rPr lang="es-CL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    •: 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similar.                       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  <a:sym typeface="Wingdings 3" panose="05040102010807070707" pitchFamily="18" charset="2"/>
                </a:rPr>
                <a:t>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: más alto.                  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  <a:sym typeface="Wingdings 3" panose="05040102010807070707" pitchFamily="18" charset="2"/>
                </a:rPr>
                <a:t>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: más bajo</a:t>
              </a:r>
              <a:r>
                <a:rPr lang="es-CL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.</a:t>
              </a:r>
            </a:p>
            <a:p>
              <a:pPr marL="228600" indent="-228600">
                <a:buFontTx/>
                <a:buAutoNum type="arabicParenBoth"/>
              </a:pPr>
              <a:r>
                <a:rPr lang="es-ES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Si los resultados del establecimiento presentan simbología adicional, ver </a:t>
              </a:r>
              <a:r>
                <a:rPr lang="es-ES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anexo.</a:t>
              </a:r>
              <a:endPara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Rectángulo 16"/>
            <p:cNvSpPr/>
            <p:nvPr/>
          </p:nvSpPr>
          <p:spPr>
            <a:xfrm>
              <a:off x="1763688" y="6096178"/>
              <a:ext cx="58391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sz="800" i="1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Notas</a:t>
              </a:r>
              <a:r>
                <a:rPr lang="es-ES" sz="800" i="1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:</a:t>
              </a:r>
              <a:endParaRPr lang="es-CL" sz="800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144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" y="0"/>
            <a:ext cx="9138518" cy="6858000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38949" y="1549850"/>
            <a:ext cx="74476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algn="ctr"/>
            <a:r>
              <a:rPr lang="es-CL" sz="1200" b="1" dirty="0">
                <a:solidFill>
                  <a:srgbClr val="053B66"/>
                </a:solidFill>
                <a:latin typeface="Century Gothic" pitchFamily="8" charset="0"/>
                <a:ea typeface="+mn-ea"/>
              </a:rPr>
              <a:t>Puntajes </a:t>
            </a:r>
            <a:r>
              <a:rPr lang="es-CL" sz="1200" b="1" dirty="0" smtClean="0">
                <a:solidFill>
                  <a:srgbClr val="053B66"/>
                </a:solidFill>
                <a:latin typeface="Century Gothic" pitchFamily="8" charset="0"/>
                <a:ea typeface="+mn-ea"/>
              </a:rPr>
              <a:t>4°básico </a:t>
            </a:r>
            <a:r>
              <a:rPr lang="es-CL" sz="1200" b="1" dirty="0">
                <a:solidFill>
                  <a:srgbClr val="053B66"/>
                </a:solidFill>
                <a:latin typeface="Century Gothic" pitchFamily="8" charset="0"/>
                <a:ea typeface="+mn-ea"/>
              </a:rPr>
              <a:t>en el indicador Autoestima académica y motivación escolar 2014-2017</a:t>
            </a:r>
            <a:endParaRPr lang="es-ES" sz="1200" b="1" dirty="0">
              <a:solidFill>
                <a:srgbClr val="053B66"/>
              </a:solidFill>
              <a:latin typeface="Century Gothic" pitchFamily="8" charset="0"/>
              <a:ea typeface="+mn-ea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849126" y="489446"/>
            <a:ext cx="74566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eaLnBrk="1" hangingPunct="1"/>
            <a:r>
              <a:rPr lang="es-ES_tradnl" dirty="0">
                <a:solidFill>
                  <a:srgbClr val="053B66"/>
                </a:solidFill>
                <a:latin typeface="Century Gothic" pitchFamily="8" charset="0"/>
              </a:rPr>
              <a:t>Resultados de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Indicadores de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Desarrollo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P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ersonal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y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Social (IDPS)</a:t>
            </a:r>
            <a:endParaRPr lang="es-CL" dirty="0">
              <a:solidFill>
                <a:srgbClr val="053B66"/>
              </a:solidFill>
              <a:latin typeface="Century Gothic" pitchFamily="8" charset="0"/>
            </a:endParaRPr>
          </a:p>
          <a:p>
            <a:pPr eaLnBrk="1" hangingPunct="1"/>
            <a:r>
              <a:rPr lang="es-ES_tradnl" b="1" dirty="0">
                <a:solidFill>
                  <a:srgbClr val="053B66"/>
                </a:solidFill>
                <a:latin typeface="Century Gothic" pitchFamily="8" charset="0"/>
              </a:rPr>
              <a:t>Autoestima académica y motivación escolar</a:t>
            </a:r>
          </a:p>
        </p:txBody>
      </p:sp>
      <p:sp>
        <p:nvSpPr>
          <p:cNvPr id="8" name="Elipse 7"/>
          <p:cNvSpPr/>
          <p:nvPr/>
        </p:nvSpPr>
        <p:spPr>
          <a:xfrm>
            <a:off x="621035" y="620688"/>
            <a:ext cx="144016" cy="144016"/>
          </a:xfrm>
          <a:prstGeom prst="ellipse">
            <a:avLst/>
          </a:prstGeom>
          <a:solidFill>
            <a:srgbClr val="D202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0" name="Grupo 9"/>
          <p:cNvGrpSpPr/>
          <p:nvPr/>
        </p:nvGrpSpPr>
        <p:grpSpPr>
          <a:xfrm>
            <a:off x="1139450" y="6150111"/>
            <a:ext cx="6251950" cy="584775"/>
            <a:chOff x="1763688" y="6096178"/>
            <a:chExt cx="5596249" cy="541348"/>
          </a:xfrm>
        </p:grpSpPr>
        <p:sp>
          <p:nvSpPr>
            <p:cNvPr id="11" name="Rectángulo 16"/>
            <p:cNvSpPr/>
            <p:nvPr/>
          </p:nvSpPr>
          <p:spPr>
            <a:xfrm>
              <a:off x="2123728" y="6096178"/>
              <a:ext cx="5236209" cy="5413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>
                <a:buAutoNum type="arabicParenBoth"/>
              </a:pPr>
              <a:r>
                <a:rPr lang="es-CL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La escala varía entre 0 y 100 puntos. En esta escala un valor más cercano a 0 indica un menor nivel de logro, y un valor más cercano a 100 indica un mayor logro en el indicador.</a:t>
              </a:r>
            </a:p>
            <a:p>
              <a:pPr marL="228600" indent="-228600">
                <a:buFontTx/>
                <a:buAutoNum type="arabicParenBoth"/>
              </a:pPr>
              <a:r>
                <a:rPr lang="es-ES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El símbolo que acompaña al dato indica que el puntaje respecto de la evaluación anterior es</a:t>
              </a:r>
              <a:r>
                <a:rPr lang="es-ES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:</a:t>
              </a:r>
            </a:p>
            <a:p>
              <a:r>
                <a:rPr lang="es-ES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 </a:t>
              </a:r>
              <a:r>
                <a:rPr lang="es-ES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       </a:t>
              </a:r>
              <a:r>
                <a:rPr lang="es-CL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•: 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similar.                       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  <a:sym typeface="Wingdings 3" panose="05040102010807070707" pitchFamily="18" charset="2"/>
                </a:rPr>
                <a:t>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: más alto.                  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  <a:sym typeface="Wingdings 3" panose="05040102010807070707" pitchFamily="18" charset="2"/>
                </a:rPr>
                <a:t>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: más bajo</a:t>
              </a:r>
              <a:r>
                <a:rPr lang="es-CL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.</a:t>
              </a:r>
              <a:endPara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" name="Rectángulo 16"/>
            <p:cNvSpPr/>
            <p:nvPr/>
          </p:nvSpPr>
          <p:spPr>
            <a:xfrm>
              <a:off x="1763688" y="6096178"/>
              <a:ext cx="58391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sz="800" i="1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Notas</a:t>
              </a:r>
              <a:r>
                <a:rPr lang="es-ES" sz="800" i="1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:</a:t>
              </a:r>
              <a:endParaRPr lang="es-CL" sz="800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" name="Imagen 1" descr="RBD_4B_TEND 2014_2017_IND_AM.PNG" title="RBD_4B_TEND 2014_2017_IND_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75" y="2057400"/>
            <a:ext cx="68615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7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" y="0"/>
            <a:ext cx="9138518" cy="6858000"/>
          </a:xfrm>
          <a:prstGeom prst="rect">
            <a:avLst/>
          </a:prstGeom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849126" y="489446"/>
            <a:ext cx="73804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eaLnBrk="1" hangingPunct="1"/>
            <a:r>
              <a:rPr lang="es-ES_tradnl" dirty="0">
                <a:solidFill>
                  <a:srgbClr val="053B66"/>
                </a:solidFill>
                <a:latin typeface="Century Gothic" pitchFamily="8" charset="0"/>
              </a:rPr>
              <a:t>Resultados de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Indicadores de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Desarrollo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P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ersonal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y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Social (IDPS)</a:t>
            </a:r>
            <a:endParaRPr lang="es-CL" dirty="0">
              <a:solidFill>
                <a:srgbClr val="053B66"/>
              </a:solidFill>
              <a:latin typeface="Century Gothic" pitchFamily="8" charset="0"/>
            </a:endParaRPr>
          </a:p>
          <a:p>
            <a:pPr eaLnBrk="1" hangingPunct="1"/>
            <a:r>
              <a:rPr lang="es-ES_tradnl" b="1" dirty="0">
                <a:solidFill>
                  <a:srgbClr val="053B66"/>
                </a:solidFill>
                <a:latin typeface="Century Gothic" pitchFamily="8" charset="0"/>
              </a:rPr>
              <a:t>Autoestima académica y motivación escolar</a:t>
            </a:r>
          </a:p>
        </p:txBody>
      </p:sp>
      <p:sp>
        <p:nvSpPr>
          <p:cNvPr id="11" name="Rectángulo 3"/>
          <p:cNvSpPr/>
          <p:nvPr/>
        </p:nvSpPr>
        <p:spPr>
          <a:xfrm>
            <a:off x="1842325" y="1630850"/>
            <a:ext cx="54710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L" sz="1200" b="1" dirty="0">
                <a:solidFill>
                  <a:srgbClr val="053B66"/>
                </a:solidFill>
                <a:latin typeface="Century Gothic" pitchFamily="8" charset="0"/>
              </a:rPr>
              <a:t>Distribución de respuestas en los niveles del indicador</a:t>
            </a:r>
          </a:p>
        </p:txBody>
      </p:sp>
      <p:pic>
        <p:nvPicPr>
          <p:cNvPr id="2" name="Imagen 1" descr="IRE_DOC_DIR_IIM_2016_V010_30ENE.pdf (PROTEGIDO)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5" t="76329" r="28738" b="19282"/>
          <a:stretch/>
        </p:blipFill>
        <p:spPr>
          <a:xfrm>
            <a:off x="3389731" y="5585969"/>
            <a:ext cx="2376264" cy="216024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621035" y="620688"/>
            <a:ext cx="144016" cy="144016"/>
          </a:xfrm>
          <a:prstGeom prst="ellipse">
            <a:avLst/>
          </a:prstGeom>
          <a:solidFill>
            <a:srgbClr val="D202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 descr="RBD_4B_IND_AM_DISTRIBUCION_RESPUESTAS_2017.PNG" title="RBD_4B_IND_AM_DISTRIBUCION_RESPUESTAS_201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063" y="2057400"/>
            <a:ext cx="13716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3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" y="0"/>
            <a:ext cx="9138518" cy="6858000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264110" y="1495929"/>
            <a:ext cx="66122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algn="ctr"/>
            <a:r>
              <a:rPr lang="es-CL" sz="1200" b="1" dirty="0">
                <a:solidFill>
                  <a:srgbClr val="053B66"/>
                </a:solidFill>
                <a:latin typeface="Century Gothic" pitchFamily="8" charset="0"/>
                <a:ea typeface="+mn-ea"/>
              </a:rPr>
              <a:t>Puntajes 4° básico en el indicador </a:t>
            </a:r>
            <a:r>
              <a:rPr lang="es-ES_tradnl" sz="1200" b="1" dirty="0">
                <a:solidFill>
                  <a:srgbClr val="053B66"/>
                </a:solidFill>
                <a:latin typeface="Century Gothic" pitchFamily="8" charset="0"/>
              </a:rPr>
              <a:t>Participación y formación </a:t>
            </a:r>
            <a:r>
              <a:rPr lang="es-ES_tradnl" sz="1200" b="1" dirty="0" smtClean="0">
                <a:solidFill>
                  <a:srgbClr val="053B66"/>
                </a:solidFill>
                <a:latin typeface="Century Gothic" pitchFamily="8" charset="0"/>
              </a:rPr>
              <a:t>ciudadana </a:t>
            </a:r>
            <a:r>
              <a:rPr lang="es-CL" sz="1200" b="1" dirty="0" smtClean="0">
                <a:solidFill>
                  <a:srgbClr val="053B66"/>
                </a:solidFill>
                <a:latin typeface="Century Gothic" pitchFamily="8" charset="0"/>
                <a:ea typeface="+mn-ea"/>
              </a:rPr>
              <a:t>2014-2017</a:t>
            </a:r>
            <a:endParaRPr lang="es-ES" sz="1200" b="1" dirty="0">
              <a:solidFill>
                <a:srgbClr val="053B66"/>
              </a:solidFill>
              <a:latin typeface="Century Gothic" pitchFamily="8" charset="0"/>
              <a:ea typeface="+mn-ea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849126" y="489446"/>
            <a:ext cx="74566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eaLnBrk="1" hangingPunct="1"/>
            <a:r>
              <a:rPr lang="es-ES_tradnl" dirty="0">
                <a:solidFill>
                  <a:srgbClr val="053B66"/>
                </a:solidFill>
                <a:latin typeface="Century Gothic" pitchFamily="8" charset="0"/>
              </a:rPr>
              <a:t>Resultados de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Indicadores de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Desarrollo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P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ersonal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y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Social (IDPS)</a:t>
            </a:r>
            <a:endParaRPr lang="es-CL" dirty="0">
              <a:solidFill>
                <a:srgbClr val="053B66"/>
              </a:solidFill>
              <a:latin typeface="Century Gothic" pitchFamily="8" charset="0"/>
            </a:endParaRPr>
          </a:p>
          <a:p>
            <a:r>
              <a:rPr lang="es-ES_tradnl" b="1" dirty="0">
                <a:solidFill>
                  <a:srgbClr val="053B66"/>
                </a:solidFill>
                <a:latin typeface="Century Gothic" pitchFamily="8" charset="0"/>
              </a:rPr>
              <a:t>Participación y formación ciudadana</a:t>
            </a:r>
          </a:p>
        </p:txBody>
      </p:sp>
      <p:sp>
        <p:nvSpPr>
          <p:cNvPr id="14" name="Elipse 13"/>
          <p:cNvSpPr/>
          <p:nvPr/>
        </p:nvSpPr>
        <p:spPr>
          <a:xfrm>
            <a:off x="621035" y="620688"/>
            <a:ext cx="144016" cy="144016"/>
          </a:xfrm>
          <a:prstGeom prst="ellipse">
            <a:avLst/>
          </a:prstGeom>
          <a:solidFill>
            <a:srgbClr val="D202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3" name="Grupo 12"/>
          <p:cNvGrpSpPr/>
          <p:nvPr/>
        </p:nvGrpSpPr>
        <p:grpSpPr>
          <a:xfrm>
            <a:off x="1139450" y="6150111"/>
            <a:ext cx="6251950" cy="584775"/>
            <a:chOff x="1763688" y="6096178"/>
            <a:chExt cx="5596249" cy="541348"/>
          </a:xfrm>
        </p:grpSpPr>
        <p:sp>
          <p:nvSpPr>
            <p:cNvPr id="15" name="Rectángulo 16"/>
            <p:cNvSpPr/>
            <p:nvPr/>
          </p:nvSpPr>
          <p:spPr>
            <a:xfrm>
              <a:off x="2123728" y="6096178"/>
              <a:ext cx="5236209" cy="5413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>
                <a:buAutoNum type="arabicParenBoth"/>
              </a:pPr>
              <a:r>
                <a:rPr lang="es-CL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La escala varía entre 0 y 100 puntos. En esta escala un valor más cercano a 0 indica un menor nivel de logro, y un valor más cercano a 100 indica un mayor logro en el indicador.</a:t>
              </a:r>
            </a:p>
            <a:p>
              <a:pPr marL="228600" indent="-228600">
                <a:buFontTx/>
                <a:buAutoNum type="arabicParenBoth"/>
              </a:pPr>
              <a:r>
                <a:rPr lang="es-ES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El símbolo que acompaña al dato indica que el puntaje respecto de la evaluación anterior es</a:t>
              </a:r>
              <a:r>
                <a:rPr lang="es-ES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:</a:t>
              </a:r>
            </a:p>
            <a:p>
              <a:r>
                <a:rPr lang="es-ES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 </a:t>
              </a:r>
              <a:r>
                <a:rPr lang="es-ES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       </a:t>
              </a:r>
              <a:r>
                <a:rPr lang="es-CL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•: 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similar.                       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  <a:sym typeface="Wingdings 3" panose="05040102010807070707" pitchFamily="18" charset="2"/>
                </a:rPr>
                <a:t>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: más alto.                  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  <a:sym typeface="Wingdings 3" panose="05040102010807070707" pitchFamily="18" charset="2"/>
                </a:rPr>
                <a:t>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: más bajo</a:t>
              </a:r>
              <a:r>
                <a:rPr lang="es-CL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.</a:t>
              </a:r>
              <a:endPara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Rectángulo 16"/>
            <p:cNvSpPr/>
            <p:nvPr/>
          </p:nvSpPr>
          <p:spPr>
            <a:xfrm>
              <a:off x="1763688" y="6096178"/>
              <a:ext cx="58391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sz="800" i="1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Notas</a:t>
              </a:r>
              <a:r>
                <a:rPr lang="es-ES" sz="800" i="1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:</a:t>
              </a:r>
              <a:endParaRPr lang="es-CL" sz="800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" name="Imagen 1" descr="RBD_4B_TEND 2014_2017_IND_PF.PNG" title="RBD_4B_TEND 2014_2017_IND_P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50" y="2057400"/>
            <a:ext cx="68615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8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" y="0"/>
            <a:ext cx="9138518" cy="6858000"/>
          </a:xfrm>
          <a:prstGeom prst="rect">
            <a:avLst/>
          </a:prstGeom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849126" y="489446"/>
            <a:ext cx="82948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eaLnBrk="1" hangingPunct="1"/>
            <a:r>
              <a:rPr lang="es-ES_tradnl" dirty="0">
                <a:solidFill>
                  <a:srgbClr val="053B66"/>
                </a:solidFill>
                <a:latin typeface="Century Gothic" pitchFamily="8" charset="0"/>
              </a:rPr>
              <a:t>Resultados de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Indicadores de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Desarrollo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P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ersonal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y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Social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 </a:t>
            </a:r>
            <a:r>
              <a:rPr lang="es-ES_tradnl" dirty="0" smtClean="0">
                <a:solidFill>
                  <a:srgbClr val="053B66"/>
                </a:solidFill>
                <a:latin typeface="Century Gothic" pitchFamily="8" charset="0"/>
              </a:rPr>
              <a:t>(IDPS) </a:t>
            </a:r>
            <a:r>
              <a:rPr lang="es-ES_tradnl" b="1" dirty="0" smtClean="0">
                <a:solidFill>
                  <a:srgbClr val="053B66"/>
                </a:solidFill>
                <a:latin typeface="Century Gothic" pitchFamily="8" charset="0"/>
              </a:rPr>
              <a:t>Participación y formación ciudadana</a:t>
            </a:r>
            <a:endParaRPr lang="es-ES_tradnl" b="1" dirty="0">
              <a:solidFill>
                <a:srgbClr val="053B66"/>
              </a:solidFill>
              <a:latin typeface="Century Gothic" pitchFamily="8" charset="0"/>
            </a:endParaRPr>
          </a:p>
        </p:txBody>
      </p:sp>
      <p:sp>
        <p:nvSpPr>
          <p:cNvPr id="12" name="Rectángulo 3"/>
          <p:cNvSpPr/>
          <p:nvPr/>
        </p:nvSpPr>
        <p:spPr>
          <a:xfrm>
            <a:off x="1847323" y="1630850"/>
            <a:ext cx="54710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L" sz="1200" b="1" dirty="0">
                <a:solidFill>
                  <a:srgbClr val="053B66"/>
                </a:solidFill>
                <a:latin typeface="Century Gothic" pitchFamily="8" charset="0"/>
              </a:rPr>
              <a:t>Distribución de respuestas en los niveles del indicador</a:t>
            </a:r>
          </a:p>
        </p:txBody>
      </p:sp>
      <p:pic>
        <p:nvPicPr>
          <p:cNvPr id="6" name="Imagen 5" descr="IRE_DOC_DIR_IIM_2016_V010_30ENE.pdf (PROTEGIDO)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5" t="76329" r="28738" b="19282"/>
          <a:stretch/>
        </p:blipFill>
        <p:spPr>
          <a:xfrm>
            <a:off x="3394729" y="5585969"/>
            <a:ext cx="2376264" cy="216024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621035" y="620688"/>
            <a:ext cx="144016" cy="144016"/>
          </a:xfrm>
          <a:prstGeom prst="ellipse">
            <a:avLst/>
          </a:prstGeom>
          <a:solidFill>
            <a:srgbClr val="D202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RBD_4B_IND_PF_DISTRIBUCION_RESPUESTAS_2017.PNG" title="RBD_4B_IND_PF_DISTRIBUCION_RESPUESTAS_201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061" y="2057400"/>
            <a:ext cx="13716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5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85"/>
            <a:ext cx="9144000" cy="6858000"/>
          </a:xfrm>
          <a:prstGeom prst="rect">
            <a:avLst/>
          </a:prstGeom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849126" y="489446"/>
            <a:ext cx="73804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eaLnBrk="1" hangingPunct="1"/>
            <a:r>
              <a:rPr lang="es-ES_tradnl" dirty="0">
                <a:solidFill>
                  <a:srgbClr val="053B66"/>
                </a:solidFill>
                <a:latin typeface="Century Gothic" pitchFamily="8" charset="0"/>
              </a:rPr>
              <a:t>Resultados de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Indicadores de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Desarrollo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P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ersonal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y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Social (IDPS)</a:t>
            </a:r>
            <a:endParaRPr lang="es-CL" dirty="0">
              <a:solidFill>
                <a:srgbClr val="053B66"/>
              </a:solidFill>
              <a:latin typeface="Century Gothic" pitchFamily="8" charset="0"/>
            </a:endParaRPr>
          </a:p>
          <a:p>
            <a:pPr eaLnBrk="1" hangingPunct="1"/>
            <a:r>
              <a:rPr lang="es-ES_tradnl" b="1" dirty="0" smtClean="0">
                <a:solidFill>
                  <a:srgbClr val="053B66"/>
                </a:solidFill>
                <a:latin typeface="Century Gothic" pitchFamily="8" charset="0"/>
              </a:rPr>
              <a:t>Hábitos de vida saludable</a:t>
            </a:r>
            <a:endParaRPr lang="es-ES_tradnl" b="1" dirty="0">
              <a:solidFill>
                <a:srgbClr val="053B66"/>
              </a:solidFill>
              <a:latin typeface="Century Gothic" pitchFamily="8" charset="0"/>
            </a:endParaRPr>
          </a:p>
        </p:txBody>
      </p:sp>
      <p:sp>
        <p:nvSpPr>
          <p:cNvPr id="59" name="Rectángulo 16"/>
          <p:cNvSpPr/>
          <p:nvPr/>
        </p:nvSpPr>
        <p:spPr>
          <a:xfrm>
            <a:off x="1333027" y="5975246"/>
            <a:ext cx="59937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arenBoth"/>
            </a:pPr>
            <a:r>
              <a:rPr lang="es-CL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La escala varía entre 0 y 100 puntos. En esta escala un valor más cercano a 0 indica un menor nivel de logro, y un valor más cercano a 100 indica un mayor logro en el indicador.</a:t>
            </a:r>
          </a:p>
          <a:p>
            <a:pPr marL="228600" indent="-228600">
              <a:buFontTx/>
              <a:buAutoNum type="arabicParenBoth"/>
            </a:pPr>
            <a:r>
              <a:rPr lang="es-CL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//: En la evaluación 2014 no se reportó puntaje en esta dimensión.</a:t>
            </a:r>
          </a:p>
          <a:p>
            <a:pPr marL="228600" indent="-228600">
              <a:buFontTx/>
              <a:buAutoNum type="arabicParenBoth"/>
            </a:pPr>
            <a:r>
              <a:rPr lang="es-CL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El símbolo que acompaña al dato indica que el puntaje, respecto de la evaluación anterior y de establecimientos del mismo GSE, es:                               •: </a:t>
            </a:r>
            <a:r>
              <a:rPr lang="es-CL" sz="800" dirty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similar.                       </a:t>
            </a:r>
            <a:r>
              <a:rPr lang="es-CL" sz="800" dirty="0">
                <a:solidFill>
                  <a:scrgbClr r="1811" g="5164" b="12072"/>
                </a:solidFill>
                <a:latin typeface="Century Gothic" panose="020B0502020202020204" pitchFamily="34" charset="0"/>
                <a:sym typeface="Wingdings 3" panose="05040102010807070707" pitchFamily="18" charset="2"/>
              </a:rPr>
              <a:t></a:t>
            </a:r>
            <a:r>
              <a:rPr lang="es-CL" sz="800" dirty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: más alto.                  </a:t>
            </a:r>
            <a:r>
              <a:rPr lang="es-CL" sz="800" dirty="0">
                <a:solidFill>
                  <a:scrgbClr r="1811" g="5164" b="12072"/>
                </a:solidFill>
                <a:latin typeface="Century Gothic" panose="020B0502020202020204" pitchFamily="34" charset="0"/>
                <a:sym typeface="Wingdings 3" panose="05040102010807070707" pitchFamily="18" charset="2"/>
              </a:rPr>
              <a:t></a:t>
            </a:r>
            <a:r>
              <a:rPr lang="es-CL" sz="800" dirty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: más </a:t>
            </a:r>
            <a:r>
              <a:rPr lang="es-CL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bajo.</a:t>
            </a:r>
            <a:endParaRPr lang="es-CL" sz="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s-CL" sz="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Rectángulo 16"/>
          <p:cNvSpPr/>
          <p:nvPr/>
        </p:nvSpPr>
        <p:spPr>
          <a:xfrm>
            <a:off x="971600" y="5975246"/>
            <a:ext cx="5308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800" i="1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Notas</a:t>
            </a:r>
            <a:r>
              <a:rPr lang="es-ES" sz="800" i="1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:</a:t>
            </a:r>
            <a:endParaRPr lang="es-CL" sz="800" i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621035" y="620688"/>
            <a:ext cx="144016" cy="144016"/>
          </a:xfrm>
          <a:prstGeom prst="ellipse">
            <a:avLst/>
          </a:prstGeom>
          <a:solidFill>
            <a:srgbClr val="D202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3687783" y="1625223"/>
            <a:ext cx="17684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1200" b="1" dirty="0">
                <a:solidFill>
                  <a:srgbClr val="053B66"/>
                </a:solidFill>
                <a:latin typeface="Century Gothic" pitchFamily="8" charset="0"/>
              </a:rPr>
              <a:t>Resultados </a:t>
            </a:r>
            <a:r>
              <a:rPr lang="es-ES" sz="1200" b="1" dirty="0" smtClean="0">
                <a:solidFill>
                  <a:srgbClr val="053B66"/>
                </a:solidFill>
                <a:latin typeface="Century Gothic" pitchFamily="8" charset="0"/>
              </a:rPr>
              <a:t>generales</a:t>
            </a:r>
            <a:endParaRPr lang="es-ES" sz="1200" b="1" dirty="0"/>
          </a:p>
        </p:txBody>
      </p:sp>
      <p:sp>
        <p:nvSpPr>
          <p:cNvPr id="4" name="Rectángulo 3"/>
          <p:cNvSpPr/>
          <p:nvPr/>
        </p:nvSpPr>
        <p:spPr>
          <a:xfrm>
            <a:off x="2439074" y="2691496"/>
            <a:ext cx="13756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70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150091" y="2691496"/>
            <a:ext cx="32255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● 3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700629" y="2691496"/>
            <a:ext cx="13756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73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413986" y="2691496"/>
            <a:ext cx="32255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↓ -6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973576" y="2691496"/>
            <a:ext cx="13756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67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676363" y="2691496"/>
            <a:ext cx="32255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↑ 9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246765" y="2691496"/>
            <a:ext cx="13756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76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6533733" y="2691496"/>
            <a:ext cx="282320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↑ 5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310033" y="3579980"/>
            <a:ext cx="16337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79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895972" y="3579980"/>
            <a:ext cx="3733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● 3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3571588" y="3579980"/>
            <a:ext cx="16337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82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159867" y="3579980"/>
            <a:ext cx="3733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↓ -12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4844535" y="3579980"/>
            <a:ext cx="16337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70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4422244" y="3579980"/>
            <a:ext cx="3733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● 4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6117724" y="3579980"/>
            <a:ext cx="16337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74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6268937" y="3579980"/>
            <a:ext cx="3352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● -2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2969076" y="4075338"/>
            <a:ext cx="3064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//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3614056" y="4075338"/>
            <a:ext cx="3064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//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3573992" y="4075338"/>
            <a:ext cx="16289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69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3159867" y="4075338"/>
            <a:ext cx="3733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● 2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4846939" y="4075338"/>
            <a:ext cx="16289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71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4422244" y="4075338"/>
            <a:ext cx="3733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↑ 12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6120128" y="4075338"/>
            <a:ext cx="16289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83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6230837" y="4075338"/>
            <a:ext cx="3429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↑ 12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2316445" y="4562474"/>
            <a:ext cx="16209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56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1895972" y="4562474"/>
            <a:ext cx="3733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↑ 11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3578000" y="4562474"/>
            <a:ext cx="16209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67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3159867" y="4562474"/>
            <a:ext cx="3733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↓ -8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4850947" y="4562474"/>
            <a:ext cx="16209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59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4384144" y="4562474"/>
            <a:ext cx="3810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↑ 14</a:t>
            </a:r>
          </a:p>
        </p:txBody>
      </p:sp>
      <p:sp>
        <p:nvSpPr>
          <p:cNvPr id="36" name="Rectángulo 35"/>
          <p:cNvSpPr/>
          <p:nvPr/>
        </p:nvSpPr>
        <p:spPr>
          <a:xfrm>
            <a:off x="6124136" y="4562474"/>
            <a:ext cx="16209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73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6268937" y="4562474"/>
            <a:ext cx="3352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↑ 8</a:t>
            </a:r>
          </a:p>
        </p:txBody>
      </p:sp>
    </p:spTree>
    <p:extLst>
      <p:ext uri="{BB962C8B-B14F-4D97-AF65-F5344CB8AC3E}">
        <p14:creationId xmlns:p14="http://schemas.microsoft.com/office/powerpoint/2010/main" val="65377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67744" y="404664"/>
            <a:ext cx="3888432" cy="710952"/>
          </a:xfrm>
        </p:spPr>
        <p:txBody>
          <a:bodyPr>
            <a:normAutofit/>
          </a:bodyPr>
          <a:lstStyle/>
          <a:p>
            <a:r>
              <a:rPr lang="es-CL" sz="3600" dirty="0" smtClean="0"/>
              <a:t>ESCENARIO 2018</a:t>
            </a:r>
            <a:endParaRPr lang="es-CL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115616"/>
            <a:ext cx="7776864" cy="5152179"/>
          </a:xfrm>
        </p:spPr>
        <p:txBody>
          <a:bodyPr>
            <a:normAutofit fontScale="47500" lnSpcReduction="20000"/>
          </a:bodyPr>
          <a:lstStyle/>
          <a:p>
            <a:r>
              <a:rPr lang="es-CL" sz="4600" dirty="0" smtClean="0"/>
              <a:t>Colegio mantiene una adecuada regularización administrativa y académica.  </a:t>
            </a:r>
          </a:p>
          <a:p>
            <a:r>
              <a:rPr lang="es-CL" sz="4600" dirty="0" smtClean="0"/>
              <a:t>Aumento de las sesiones de acompañamiento de aula a profesores de asignatura por parte de coordinadoras académicas</a:t>
            </a:r>
            <a:r>
              <a:rPr lang="es-CL" sz="4600" dirty="0"/>
              <a:t> </a:t>
            </a:r>
            <a:r>
              <a:rPr lang="es-CL" sz="4600" dirty="0" smtClean="0"/>
              <a:t>con </a:t>
            </a:r>
            <a:r>
              <a:rPr lang="es-CL" sz="4600" dirty="0" err="1" smtClean="0"/>
              <a:t>feedback</a:t>
            </a:r>
            <a:r>
              <a:rPr lang="es-CL" sz="4600" dirty="0" smtClean="0"/>
              <a:t> efectivo. </a:t>
            </a:r>
            <a:endParaRPr lang="es-CL" sz="4600" dirty="0"/>
          </a:p>
          <a:p>
            <a:r>
              <a:rPr lang="es-CL" sz="4600" dirty="0"/>
              <a:t>S</a:t>
            </a:r>
            <a:r>
              <a:rPr lang="es-CL" sz="4600" dirty="0" smtClean="0"/>
              <a:t>eguimiento y constatación en uso de las </a:t>
            </a:r>
            <a:r>
              <a:rPr lang="es-CL" sz="4600" dirty="0"/>
              <a:t>planificaciones de los profesores</a:t>
            </a:r>
            <a:r>
              <a:rPr lang="es-CL" sz="4600" dirty="0" smtClean="0"/>
              <a:t>.</a:t>
            </a:r>
            <a:endParaRPr lang="es-CL" sz="4600" dirty="0"/>
          </a:p>
          <a:p>
            <a:r>
              <a:rPr lang="es-CL" sz="4600" dirty="0" smtClean="0"/>
              <a:t>Permanente reuniones de evaluación y seguimiento por asignatura, informes semestrales de % en cobertura curricular.</a:t>
            </a:r>
            <a:endParaRPr lang="es-CL" sz="4600" dirty="0"/>
          </a:p>
          <a:p>
            <a:r>
              <a:rPr lang="es-CL" sz="4600" dirty="0" smtClean="0"/>
              <a:t>Correcto uso de los recursos e implementación del PME es sus cuatro dimensiones. </a:t>
            </a:r>
            <a:endParaRPr lang="es-CL" sz="4600" dirty="0"/>
          </a:p>
          <a:p>
            <a:r>
              <a:rPr lang="es-CL" sz="4600" dirty="0" smtClean="0"/>
              <a:t>Mediciones de clima laboral indican un buen nivel de desarrollo lo que nos permite trabajar en equipo</a:t>
            </a:r>
            <a:r>
              <a:rPr lang="es-CL" sz="4600" dirty="0"/>
              <a:t> </a:t>
            </a:r>
            <a:r>
              <a:rPr lang="es-CL" sz="4600" dirty="0" smtClean="0"/>
              <a:t>adecuadamente e implementar un mejor trabajo colaborativo.  </a:t>
            </a:r>
          </a:p>
          <a:p>
            <a:endParaRPr lang="es-CL" sz="4600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2221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" y="0"/>
            <a:ext cx="9138518" cy="6858000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118938" y="1713561"/>
            <a:ext cx="69152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algn="ctr"/>
            <a:r>
              <a:rPr lang="es-CL" sz="1200" b="1" dirty="0">
                <a:solidFill>
                  <a:srgbClr val="053B66"/>
                </a:solidFill>
                <a:latin typeface="Century Gothic" pitchFamily="8" charset="0"/>
                <a:ea typeface="+mn-ea"/>
              </a:rPr>
              <a:t>Puntajes </a:t>
            </a:r>
            <a:r>
              <a:rPr lang="es-CL" sz="1200" b="1" dirty="0" smtClean="0">
                <a:solidFill>
                  <a:srgbClr val="053B66"/>
                </a:solidFill>
                <a:latin typeface="Century Gothic" pitchFamily="8" charset="0"/>
                <a:ea typeface="+mn-ea"/>
              </a:rPr>
              <a:t>4°básico </a:t>
            </a:r>
            <a:r>
              <a:rPr lang="es-CL" sz="1200" b="1" dirty="0">
                <a:solidFill>
                  <a:srgbClr val="053B66"/>
                </a:solidFill>
                <a:latin typeface="Century Gothic" pitchFamily="8" charset="0"/>
                <a:ea typeface="+mn-ea"/>
              </a:rPr>
              <a:t>en el indicador </a:t>
            </a:r>
            <a:r>
              <a:rPr lang="es-ES_tradnl" sz="1200" b="1" dirty="0">
                <a:solidFill>
                  <a:srgbClr val="053B66"/>
                </a:solidFill>
                <a:latin typeface="Century Gothic" pitchFamily="8" charset="0"/>
              </a:rPr>
              <a:t>Hábitos de vida </a:t>
            </a:r>
            <a:r>
              <a:rPr lang="es-ES_tradnl" sz="1200" b="1" dirty="0" smtClean="0">
                <a:solidFill>
                  <a:srgbClr val="053B66"/>
                </a:solidFill>
                <a:latin typeface="Century Gothic" pitchFamily="8" charset="0"/>
              </a:rPr>
              <a:t>saludable </a:t>
            </a:r>
            <a:r>
              <a:rPr lang="es-CL" sz="1200" b="1" dirty="0" smtClean="0">
                <a:solidFill>
                  <a:srgbClr val="053B66"/>
                </a:solidFill>
                <a:latin typeface="Century Gothic" pitchFamily="8" charset="0"/>
                <a:ea typeface="+mn-ea"/>
              </a:rPr>
              <a:t>2014-2017</a:t>
            </a:r>
            <a:endParaRPr lang="es-ES" sz="1200" b="1" dirty="0">
              <a:solidFill>
                <a:srgbClr val="053B66"/>
              </a:solidFill>
              <a:latin typeface="Century Gothic" pitchFamily="8" charset="0"/>
              <a:ea typeface="+mn-ea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849126" y="489446"/>
            <a:ext cx="74566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eaLnBrk="1" hangingPunct="1"/>
            <a:r>
              <a:rPr lang="es-ES_tradnl" dirty="0">
                <a:solidFill>
                  <a:srgbClr val="053B66"/>
                </a:solidFill>
                <a:latin typeface="Century Gothic" pitchFamily="8" charset="0"/>
              </a:rPr>
              <a:t>Resultados de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Indicadores de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Desarrollo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P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ersonal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y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Social (IDPS)</a:t>
            </a:r>
            <a:endParaRPr lang="es-CL" dirty="0">
              <a:solidFill>
                <a:srgbClr val="053B66"/>
              </a:solidFill>
              <a:latin typeface="Century Gothic" pitchFamily="8" charset="0"/>
            </a:endParaRPr>
          </a:p>
          <a:p>
            <a:r>
              <a:rPr lang="es-ES_tradnl" b="1" dirty="0">
                <a:solidFill>
                  <a:srgbClr val="053B66"/>
                </a:solidFill>
                <a:latin typeface="Century Gothic" pitchFamily="8" charset="0"/>
              </a:rPr>
              <a:t>Hábitos de vida saludable</a:t>
            </a:r>
          </a:p>
        </p:txBody>
      </p:sp>
      <p:sp>
        <p:nvSpPr>
          <p:cNvPr id="13" name="Elipse 12"/>
          <p:cNvSpPr/>
          <p:nvPr/>
        </p:nvSpPr>
        <p:spPr>
          <a:xfrm>
            <a:off x="621035" y="620688"/>
            <a:ext cx="144016" cy="144016"/>
          </a:xfrm>
          <a:prstGeom prst="ellipse">
            <a:avLst/>
          </a:prstGeom>
          <a:solidFill>
            <a:srgbClr val="D202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4" name="Grupo 13"/>
          <p:cNvGrpSpPr/>
          <p:nvPr/>
        </p:nvGrpSpPr>
        <p:grpSpPr>
          <a:xfrm>
            <a:off x="1139450" y="6150111"/>
            <a:ext cx="6251950" cy="584775"/>
            <a:chOff x="1763688" y="6096178"/>
            <a:chExt cx="5596249" cy="541348"/>
          </a:xfrm>
        </p:grpSpPr>
        <p:sp>
          <p:nvSpPr>
            <p:cNvPr id="15" name="Rectángulo 16"/>
            <p:cNvSpPr/>
            <p:nvPr/>
          </p:nvSpPr>
          <p:spPr>
            <a:xfrm>
              <a:off x="2123728" y="6096178"/>
              <a:ext cx="5236209" cy="5413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>
                <a:buAutoNum type="arabicParenBoth"/>
              </a:pPr>
              <a:r>
                <a:rPr lang="es-CL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La escala varía entre 0 y 100 puntos. En esta escala un valor más cercano a 0 indica un menor nivel de logro, y un valor más cercano a 100 indica un mayor logro en el indicador.</a:t>
              </a:r>
            </a:p>
            <a:p>
              <a:pPr marL="228600" indent="-228600">
                <a:buFontTx/>
                <a:buAutoNum type="arabicParenBoth"/>
              </a:pPr>
              <a:r>
                <a:rPr lang="es-ES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El símbolo que acompaña al dato indica que el puntaje respecto de la evaluación anterior es</a:t>
              </a:r>
              <a:r>
                <a:rPr lang="es-ES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:</a:t>
              </a:r>
            </a:p>
            <a:p>
              <a:r>
                <a:rPr lang="es-ES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 </a:t>
              </a:r>
              <a:r>
                <a:rPr lang="es-ES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       </a:t>
              </a:r>
              <a:r>
                <a:rPr lang="es-CL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•: 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similar.                       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  <a:sym typeface="Wingdings 3" panose="05040102010807070707" pitchFamily="18" charset="2"/>
                </a:rPr>
                <a:t>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: más alto.                  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  <a:sym typeface="Wingdings 3" panose="05040102010807070707" pitchFamily="18" charset="2"/>
                </a:rPr>
                <a:t>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: más bajo</a:t>
              </a:r>
              <a:r>
                <a:rPr lang="es-CL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.</a:t>
              </a:r>
              <a:endPara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Rectángulo 16"/>
            <p:cNvSpPr/>
            <p:nvPr/>
          </p:nvSpPr>
          <p:spPr>
            <a:xfrm>
              <a:off x="1763688" y="6096178"/>
              <a:ext cx="58391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sz="800" i="1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Notas</a:t>
              </a:r>
              <a:r>
                <a:rPr lang="es-ES" sz="800" i="1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:</a:t>
              </a:r>
              <a:endParaRPr lang="es-CL" sz="800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" name="Imagen 1" descr="RBD_4B_TEND 2014_2017_IND_HV.PNG" title="RBD_4B_TEND 2014_2017_IND_H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32" y="2057400"/>
            <a:ext cx="683026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7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" y="0"/>
            <a:ext cx="9138518" cy="6858000"/>
          </a:xfrm>
          <a:prstGeom prst="rect">
            <a:avLst/>
          </a:prstGeom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849126" y="489446"/>
            <a:ext cx="76852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eaLnBrk="1" hangingPunct="1"/>
            <a:r>
              <a:rPr lang="es-ES_tradnl" dirty="0">
                <a:solidFill>
                  <a:srgbClr val="053B66"/>
                </a:solidFill>
                <a:latin typeface="Century Gothic" pitchFamily="8" charset="0"/>
              </a:rPr>
              <a:t>Resultados de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Indicadores de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Desarrollo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P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ersonal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y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Social (IDPS)</a:t>
            </a:r>
            <a:endParaRPr lang="es-CL" dirty="0">
              <a:solidFill>
                <a:srgbClr val="053B66"/>
              </a:solidFill>
              <a:latin typeface="Century Gothic" pitchFamily="8" charset="0"/>
            </a:endParaRPr>
          </a:p>
          <a:p>
            <a:pPr eaLnBrk="1" hangingPunct="1"/>
            <a:r>
              <a:rPr lang="es-ES_tradnl" b="1" dirty="0" smtClean="0">
                <a:solidFill>
                  <a:srgbClr val="053B66"/>
                </a:solidFill>
                <a:latin typeface="Century Gothic" pitchFamily="8" charset="0"/>
              </a:rPr>
              <a:t>Hábitos de vida saludable</a:t>
            </a:r>
            <a:endParaRPr lang="es-ES_tradnl" b="1" dirty="0">
              <a:solidFill>
                <a:srgbClr val="053B66"/>
              </a:solidFill>
              <a:latin typeface="Century Gothic" pitchFamily="8" charset="0"/>
            </a:endParaRPr>
          </a:p>
        </p:txBody>
      </p:sp>
      <p:sp>
        <p:nvSpPr>
          <p:cNvPr id="12" name="Rectángulo 3"/>
          <p:cNvSpPr/>
          <p:nvPr/>
        </p:nvSpPr>
        <p:spPr>
          <a:xfrm>
            <a:off x="1837698" y="1630850"/>
            <a:ext cx="54710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L" sz="1200" b="1" dirty="0">
                <a:solidFill>
                  <a:srgbClr val="053B66"/>
                </a:solidFill>
                <a:latin typeface="Century Gothic" pitchFamily="8" charset="0"/>
              </a:rPr>
              <a:t>Distribución de respuestas en los niveles del indicador</a:t>
            </a:r>
          </a:p>
        </p:txBody>
      </p:sp>
      <p:pic>
        <p:nvPicPr>
          <p:cNvPr id="6" name="Imagen 5" descr="IRE_DOC_DIR_IIM_2016_V010_30ENE.pdf (PROTEGIDO)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5" t="76329" r="28738" b="19282"/>
          <a:stretch/>
        </p:blipFill>
        <p:spPr>
          <a:xfrm>
            <a:off x="3385104" y="5585969"/>
            <a:ext cx="2376264" cy="216024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621035" y="620688"/>
            <a:ext cx="144016" cy="144016"/>
          </a:xfrm>
          <a:prstGeom prst="ellipse">
            <a:avLst/>
          </a:prstGeom>
          <a:solidFill>
            <a:srgbClr val="D202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RBD_4B_IND_HV_DISTRIBUCION_RESPUESTAS_2017.PNG" title="RBD_4B_IND_HV_DISTRIBUCION_RESPUESTAS_201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436" y="2057400"/>
            <a:ext cx="13716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2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" y="0"/>
            <a:ext cx="9138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5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" y="0"/>
            <a:ext cx="9138518" cy="6858000"/>
          </a:xfrm>
          <a:prstGeom prst="rect">
            <a:avLst/>
          </a:prstGeom>
        </p:spPr>
      </p:pic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858751" y="489446"/>
            <a:ext cx="51630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eaLnBrk="1" hangingPunct="1"/>
            <a:r>
              <a:rPr lang="es-ES_tradnl" b="1" dirty="0" smtClean="0">
                <a:solidFill>
                  <a:srgbClr val="053B66"/>
                </a:solidFill>
                <a:latin typeface="Century Gothic" panose="020B0502020202020204" pitchFamily="34" charset="0"/>
              </a:rPr>
              <a:t>Resultados de aprendizaje </a:t>
            </a:r>
            <a:endParaRPr lang="es-ES_tradnl" b="1" dirty="0">
              <a:solidFill>
                <a:srgbClr val="053B66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es-ES_tradnl" dirty="0">
                <a:solidFill>
                  <a:srgbClr val="053B66"/>
                </a:solidFill>
                <a:latin typeface="Century Gothic" panose="020B0502020202020204" pitchFamily="34" charset="0"/>
              </a:rPr>
              <a:t>4º básico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1436251" y="6356586"/>
            <a:ext cx="6008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/>
            <a:r>
              <a:rPr lang="es-CL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         </a:t>
            </a:r>
            <a:r>
              <a:rPr lang="es-ES" sz="800" dirty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El símbolo que acompaña al dato indica que el puntaje 2017, respecto a la evaluación anterior </a:t>
            </a:r>
            <a:r>
              <a:rPr lang="es-CL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y de </a:t>
            </a:r>
            <a:r>
              <a:rPr lang="es-CL" sz="800" dirty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establecimientos del mismo GSE </a:t>
            </a:r>
            <a:r>
              <a:rPr lang="es-CL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es:    </a:t>
            </a:r>
          </a:p>
          <a:p>
            <a:pPr marL="269875" indent="-269875"/>
            <a:r>
              <a:rPr lang="es-CL" sz="800" dirty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 </a:t>
            </a:r>
            <a:r>
              <a:rPr lang="es-CL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         •: similar.</a:t>
            </a:r>
            <a:r>
              <a:rPr lang="es-CL" sz="800" dirty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 </a:t>
            </a:r>
            <a:r>
              <a:rPr lang="es-CL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   </a:t>
            </a:r>
            <a:r>
              <a:rPr lang="es-CL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  <a:sym typeface="Wingdings 3" panose="05040102010807070707" pitchFamily="18" charset="2"/>
              </a:rPr>
              <a:t></a:t>
            </a:r>
            <a:r>
              <a:rPr lang="es-CL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: significativamente más alto.   </a:t>
            </a:r>
            <a:r>
              <a:rPr lang="es-CL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  <a:sym typeface="Wingdings 3" panose="05040102010807070707" pitchFamily="18" charset="2"/>
              </a:rPr>
              <a:t></a:t>
            </a:r>
            <a:r>
              <a:rPr lang="es-CL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: significativamente más bajo.</a:t>
            </a:r>
          </a:p>
          <a:p>
            <a:pPr algn="just"/>
            <a:endParaRPr lang="es-CL" sz="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ángulo 16"/>
          <p:cNvSpPr/>
          <p:nvPr/>
        </p:nvSpPr>
        <p:spPr>
          <a:xfrm>
            <a:off x="1082626" y="6356586"/>
            <a:ext cx="6667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800" i="1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Nota</a:t>
            </a:r>
            <a:r>
              <a:rPr lang="es-ES" sz="800" i="1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:</a:t>
            </a:r>
            <a:endParaRPr lang="es-CL" sz="800" i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630660" y="620688"/>
            <a:ext cx="144016" cy="144016"/>
          </a:xfrm>
          <a:prstGeom prst="ellipse">
            <a:avLst/>
          </a:prstGeom>
          <a:solidFill>
            <a:srgbClr val="D202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2101918" y="1703359"/>
            <a:ext cx="17684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200" b="1" dirty="0">
                <a:solidFill>
                  <a:srgbClr val="053B66"/>
                </a:solidFill>
                <a:latin typeface="Century Gothic" panose="020B0502020202020204" pitchFamily="34" charset="0"/>
              </a:rPr>
              <a:t>Resultados </a:t>
            </a:r>
            <a:r>
              <a:rPr lang="es-ES_tradnl" sz="1200" b="1" dirty="0" smtClean="0">
                <a:solidFill>
                  <a:srgbClr val="053B66"/>
                </a:solidFill>
                <a:latin typeface="Century Gothic" panose="020B0502020202020204" pitchFamily="34" charset="0"/>
              </a:rPr>
              <a:t>generales</a:t>
            </a:r>
            <a:endParaRPr lang="es-ES" sz="1200" dirty="0"/>
          </a:p>
        </p:txBody>
      </p:sp>
      <p:sp>
        <p:nvSpPr>
          <p:cNvPr id="3" name="Rectángulo 2"/>
          <p:cNvSpPr/>
          <p:nvPr/>
        </p:nvSpPr>
        <p:spPr>
          <a:xfrm>
            <a:off x="1951262" y="3929079"/>
            <a:ext cx="16273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285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905415" y="3929079"/>
            <a:ext cx="3581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↑ 30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261674" y="3929079"/>
            <a:ext cx="31710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↑ 8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86528" y="3298195"/>
            <a:ext cx="15568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273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981615" y="3298195"/>
            <a:ext cx="3429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↑ 27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170804" y="3298195"/>
            <a:ext cx="3352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↓ -12</a:t>
            </a:r>
          </a:p>
        </p:txBody>
      </p:sp>
    </p:spTree>
    <p:extLst>
      <p:ext uri="{BB962C8B-B14F-4D97-AF65-F5344CB8AC3E}">
        <p14:creationId xmlns:p14="http://schemas.microsoft.com/office/powerpoint/2010/main" val="236875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" y="0"/>
            <a:ext cx="9138518" cy="6858000"/>
          </a:xfrm>
          <a:prstGeom prst="rect">
            <a:avLst/>
          </a:prstGeom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090060" y="152400"/>
            <a:ext cx="69654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eaLnBrk="1" hangingPunct="1"/>
            <a:r>
              <a:rPr lang="es-ES_tradnl" sz="1200" b="1" dirty="0" smtClean="0">
                <a:solidFill>
                  <a:srgbClr val="053B66"/>
                </a:solidFill>
                <a:latin typeface="Century Gothic" panose="020B0502020202020204" pitchFamily="34" charset="0"/>
              </a:rPr>
              <a:t>Tendencia de los </a:t>
            </a:r>
            <a:r>
              <a:rPr lang="es-ES_tradnl" sz="1200" b="1" dirty="0">
                <a:solidFill>
                  <a:srgbClr val="053B66"/>
                </a:solidFill>
                <a:latin typeface="Century Gothic" panose="020B0502020202020204" pitchFamily="34" charset="0"/>
              </a:rPr>
              <a:t>resultados </a:t>
            </a:r>
            <a:r>
              <a:rPr lang="es-ES_tradnl" sz="1200" b="1" dirty="0" smtClean="0">
                <a:solidFill>
                  <a:srgbClr val="053B66"/>
                </a:solidFill>
                <a:latin typeface="Century Gothic" panose="020B0502020202020204" pitchFamily="34" charset="0"/>
              </a:rPr>
              <a:t>en los últimos años,</a:t>
            </a:r>
            <a:r>
              <a:rPr lang="es-ES_tradnl" sz="1200" b="1" dirty="0">
                <a:solidFill>
                  <a:srgbClr val="053B66"/>
                </a:solidFill>
                <a:latin typeface="Century Gothic" panose="020B0502020202020204" pitchFamily="34" charset="0"/>
              </a:rPr>
              <a:t> </a:t>
            </a:r>
            <a:r>
              <a:rPr lang="es-ES_tradnl" sz="1200" b="1" dirty="0" smtClean="0">
                <a:solidFill>
                  <a:srgbClr val="053B66"/>
                </a:solidFill>
                <a:latin typeface="Century Gothic" panose="020B0502020202020204" pitchFamily="34" charset="0"/>
              </a:rPr>
              <a:t>prueba</a:t>
            </a:r>
            <a:r>
              <a:rPr lang="es-ES_tradnl" sz="1200" dirty="0" smtClean="0">
                <a:solidFill>
                  <a:srgbClr val="053B66"/>
                </a:solidFill>
                <a:latin typeface="Century Gothic" panose="020B0502020202020204" pitchFamily="34" charset="0"/>
              </a:rPr>
              <a:t> </a:t>
            </a:r>
            <a:r>
              <a:rPr lang="es-ES_tradnl" sz="1200" b="1" dirty="0" smtClean="0">
                <a:solidFill>
                  <a:srgbClr val="053B66"/>
                </a:solidFill>
                <a:latin typeface="Century Gothic" panose="020B0502020202020204" pitchFamily="34" charset="0"/>
              </a:rPr>
              <a:t>Lenguaje y Comunicación: Lectura</a:t>
            </a:r>
            <a:endParaRPr lang="es-ES_tradnl" sz="1200" b="1" dirty="0">
              <a:solidFill>
                <a:srgbClr val="053B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1776492" y="3290500"/>
            <a:ext cx="55926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eaLnBrk="1" hangingPunct="1"/>
            <a:r>
              <a:rPr lang="es-ES_tradnl" sz="1200" b="1" dirty="0" smtClean="0">
                <a:solidFill>
                  <a:srgbClr val="053B66"/>
                </a:solidFill>
                <a:latin typeface="Century Gothic" panose="020B0502020202020204" pitchFamily="34" charset="0"/>
              </a:rPr>
              <a:t>Tendencia de los </a:t>
            </a:r>
            <a:r>
              <a:rPr lang="es-ES_tradnl" sz="1200" b="1" dirty="0">
                <a:solidFill>
                  <a:srgbClr val="053B66"/>
                </a:solidFill>
                <a:latin typeface="Century Gothic" panose="020B0502020202020204" pitchFamily="34" charset="0"/>
              </a:rPr>
              <a:t>resultados </a:t>
            </a:r>
            <a:r>
              <a:rPr lang="es-ES_tradnl" sz="1200" b="1" dirty="0" smtClean="0">
                <a:solidFill>
                  <a:srgbClr val="053B66"/>
                </a:solidFill>
                <a:latin typeface="Century Gothic" panose="020B0502020202020204" pitchFamily="34" charset="0"/>
              </a:rPr>
              <a:t>en los últimos años,</a:t>
            </a:r>
            <a:r>
              <a:rPr lang="es-ES_tradnl" sz="1200" b="1" dirty="0">
                <a:solidFill>
                  <a:srgbClr val="053B66"/>
                </a:solidFill>
                <a:latin typeface="Century Gothic" panose="020B0502020202020204" pitchFamily="34" charset="0"/>
              </a:rPr>
              <a:t> </a:t>
            </a:r>
            <a:r>
              <a:rPr lang="es-ES_tradnl" sz="1200" b="1" dirty="0" smtClean="0">
                <a:solidFill>
                  <a:srgbClr val="053B66"/>
                </a:solidFill>
                <a:latin typeface="Century Gothic" panose="020B0502020202020204" pitchFamily="34" charset="0"/>
              </a:rPr>
              <a:t>prueba</a:t>
            </a:r>
            <a:r>
              <a:rPr lang="es-ES_tradnl" sz="1200" dirty="0" smtClean="0">
                <a:solidFill>
                  <a:srgbClr val="053B66"/>
                </a:solidFill>
                <a:latin typeface="Century Gothic" panose="020B0502020202020204" pitchFamily="34" charset="0"/>
              </a:rPr>
              <a:t> </a:t>
            </a:r>
            <a:r>
              <a:rPr lang="es-ES_tradnl" sz="1200" b="1" dirty="0">
                <a:solidFill>
                  <a:srgbClr val="053B66"/>
                </a:solidFill>
                <a:latin typeface="Century Gothic" panose="020B0502020202020204" pitchFamily="34" charset="0"/>
              </a:rPr>
              <a:t>Matemática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674823" y="6460448"/>
            <a:ext cx="66505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        El </a:t>
            </a:r>
            <a:r>
              <a:rPr lang="es-ES" sz="800" dirty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símbolo que acompaña al dato indica que el puntaje promedio respecto de la evaluación anterior es</a:t>
            </a:r>
            <a:r>
              <a:rPr lang="es-ES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:</a:t>
            </a:r>
          </a:p>
          <a:p>
            <a:r>
              <a:rPr lang="es-ES" sz="800" dirty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 </a:t>
            </a:r>
            <a:r>
              <a:rPr lang="es-ES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  </a:t>
            </a:r>
            <a:r>
              <a:rPr lang="es-CL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     •: similar.</a:t>
            </a:r>
            <a:r>
              <a:rPr lang="es-CL" sz="800" dirty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 </a:t>
            </a:r>
            <a:r>
              <a:rPr lang="es-CL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    </a:t>
            </a:r>
            <a:r>
              <a:rPr lang="es-CL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  <a:sym typeface="Wingdings 3" panose="05040102010807070707" pitchFamily="18" charset="2"/>
              </a:rPr>
              <a:t></a:t>
            </a:r>
            <a:r>
              <a:rPr lang="es-CL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: significativamente más alto.     </a:t>
            </a:r>
            <a:r>
              <a:rPr lang="es-CL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  <a:sym typeface="Wingdings 3" panose="05040102010807070707" pitchFamily="18" charset="2"/>
              </a:rPr>
              <a:t></a:t>
            </a:r>
            <a:r>
              <a:rPr lang="es-CL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: significativamente más bajo.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321198" y="6460448"/>
            <a:ext cx="6667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800" i="1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Nota</a:t>
            </a:r>
            <a:r>
              <a:rPr lang="es-ES" sz="800" i="1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:</a:t>
            </a:r>
            <a:endParaRPr lang="es-CL" sz="800" i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n 1" descr="RBD_TEND_4B_LEN.PNG" title="RBD_TEND_4B_L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19" y="463603"/>
            <a:ext cx="5486400" cy="2743199"/>
          </a:xfrm>
          <a:prstGeom prst="rect">
            <a:avLst/>
          </a:prstGeom>
        </p:spPr>
      </p:pic>
      <p:pic>
        <p:nvPicPr>
          <p:cNvPr id="6" name="Imagen 5" descr="RBD_TEND_4B_MAT.PNG" title="RBD_TEND_4B_MA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19" y="3621409"/>
            <a:ext cx="5486400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2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" y="0"/>
            <a:ext cx="9138518" cy="6858000"/>
          </a:xfrm>
          <a:prstGeom prst="rect">
            <a:avLst/>
          </a:prstGeom>
        </p:spPr>
      </p:pic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853509" y="1715683"/>
            <a:ext cx="28677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eaLnBrk="1" hangingPunct="1"/>
            <a:r>
              <a:rPr lang="es-ES_tradnl" sz="1200" b="1" dirty="0" smtClean="0">
                <a:solidFill>
                  <a:srgbClr val="053B66"/>
                </a:solidFill>
                <a:latin typeface="Century Gothic" panose="020B0502020202020204" pitchFamily="34" charset="0"/>
              </a:rPr>
              <a:t>Lenguaje y Comunicación: Lectura</a:t>
            </a:r>
            <a:endParaRPr lang="es-ES_tradnl" sz="1200" b="1" dirty="0">
              <a:solidFill>
                <a:srgbClr val="053B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6286128" y="1700808"/>
            <a:ext cx="11437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eaLnBrk="1" hangingPunct="1"/>
            <a:r>
              <a:rPr lang="es-ES_tradnl" sz="1200" b="1" dirty="0" smtClean="0">
                <a:solidFill>
                  <a:srgbClr val="053B66"/>
                </a:solidFill>
                <a:latin typeface="Century Gothic" panose="020B0502020202020204" pitchFamily="34" charset="0"/>
              </a:rPr>
              <a:t>Matemática</a:t>
            </a:r>
            <a:endParaRPr lang="es-ES_tradnl" sz="1200" b="1" dirty="0">
              <a:solidFill>
                <a:srgbClr val="053B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849127" y="501712"/>
            <a:ext cx="71072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eaLnBrk="1" hangingPunct="1"/>
            <a:r>
              <a:rPr lang="es-CL" b="1" dirty="0" smtClean="0">
                <a:solidFill>
                  <a:srgbClr val="053B66"/>
                </a:solidFill>
                <a:latin typeface="Century Gothic" panose="020B0502020202020204" pitchFamily="34" charset="0"/>
              </a:rPr>
              <a:t>Porcentaje </a:t>
            </a:r>
            <a:r>
              <a:rPr lang="es-CL" b="1" dirty="0">
                <a:solidFill>
                  <a:srgbClr val="053B66"/>
                </a:solidFill>
                <a:latin typeface="Century Gothic" panose="020B0502020202020204" pitchFamily="34" charset="0"/>
              </a:rPr>
              <a:t>de estudiantes en cada Nivel de Aprendizaje </a:t>
            </a:r>
            <a:r>
              <a:rPr lang="es-CL" b="1" dirty="0" smtClean="0">
                <a:solidFill>
                  <a:srgbClr val="053B66"/>
                </a:solidFill>
                <a:latin typeface="Century Gothic" panose="020B0502020202020204" pitchFamily="34" charset="0"/>
              </a:rPr>
              <a:t>Simce 4º básico 2013-2017</a:t>
            </a:r>
            <a:endParaRPr lang="es-ES" b="1" dirty="0">
              <a:solidFill>
                <a:srgbClr val="053B66"/>
              </a:solidFill>
              <a:latin typeface="Century Gothic" panose="020B0502020202020204" pitchFamily="34" charset="0"/>
            </a:endParaRPr>
          </a:p>
          <a:p>
            <a:pPr eaLnBrk="1" hangingPunct="1"/>
            <a:endParaRPr lang="es-ES_tradnl" b="1" dirty="0">
              <a:solidFill>
                <a:srgbClr val="053B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8" descr="nomenclatura gráficos-1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045155"/>
            <a:ext cx="33686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lipse 10"/>
          <p:cNvSpPr/>
          <p:nvPr/>
        </p:nvSpPr>
        <p:spPr>
          <a:xfrm>
            <a:off x="621035" y="620688"/>
            <a:ext cx="144016" cy="144016"/>
          </a:xfrm>
          <a:prstGeom prst="ellipse">
            <a:avLst/>
          </a:prstGeom>
          <a:solidFill>
            <a:srgbClr val="D202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 descr="RBD_EST_4B_LEN.PNG" title="RBD_EST_4B_LE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2064980"/>
            <a:ext cx="4422341" cy="3399289"/>
          </a:xfrm>
          <a:prstGeom prst="rect">
            <a:avLst/>
          </a:prstGeom>
        </p:spPr>
      </p:pic>
      <p:pic>
        <p:nvPicPr>
          <p:cNvPr id="4" name="Imagen 3" descr="RBD_EST_4B_MAT.PNG" title="RBD_EST_4B_MAT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45730"/>
            <a:ext cx="4419600" cy="341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5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" y="0"/>
            <a:ext cx="9138518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403648" y="6597352"/>
            <a:ext cx="59927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800" i="1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Nota: </a:t>
            </a:r>
            <a:r>
              <a:rPr lang="es-CL" sz="800" dirty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 </a:t>
            </a:r>
            <a:r>
              <a:rPr lang="es-CL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      Para </a:t>
            </a:r>
            <a:r>
              <a:rPr lang="es-CL" sz="800" dirty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cada eje temático, la escala varía entre 0 puntos (puntaje mínimo) y 10 puntos </a:t>
            </a:r>
            <a:r>
              <a:rPr lang="es-CL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(puntaje máximo).</a:t>
            </a:r>
            <a:endParaRPr lang="es-CL" sz="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s-CL" sz="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751693" y="1530134"/>
            <a:ext cx="3985655" cy="485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CL" sz="1200" b="1" dirty="0" smtClean="0">
                <a:solidFill>
                  <a:srgbClr val="053B66"/>
                </a:solidFill>
                <a:latin typeface="Century Gothic" panose="020B0502020202020204" pitchFamily="34" charset="0"/>
                <a:ea typeface="ヒラギノ角ゴ Pro W3" pitchFamily="4" charset="-128"/>
              </a:rPr>
              <a:t>Puntajes </a:t>
            </a:r>
            <a:r>
              <a:rPr lang="es-CL" sz="1200" b="1" dirty="0">
                <a:solidFill>
                  <a:srgbClr val="053B66"/>
                </a:solidFill>
                <a:latin typeface="Century Gothic" panose="020B0502020202020204" pitchFamily="34" charset="0"/>
                <a:ea typeface="ヒラギノ角ゴ Pro W3" pitchFamily="4" charset="-128"/>
              </a:rPr>
              <a:t>promedio en cada eje </a:t>
            </a:r>
            <a:r>
              <a:rPr lang="es-CL" sz="1200" b="1" dirty="0" smtClean="0">
                <a:solidFill>
                  <a:srgbClr val="053B66"/>
                </a:solidFill>
                <a:latin typeface="Century Gothic" panose="020B0502020202020204" pitchFamily="34" charset="0"/>
              </a:rPr>
              <a:t>de contenido </a:t>
            </a:r>
            <a:r>
              <a:rPr lang="es-CL" sz="1200" b="1" dirty="0" err="1" smtClean="0">
                <a:solidFill>
                  <a:srgbClr val="053B66"/>
                </a:solidFill>
                <a:latin typeface="Century Gothic" panose="020B0502020202020204" pitchFamily="34" charset="0"/>
                <a:ea typeface="ヒラギノ角ゴ Pro W3" pitchFamily="4" charset="-128"/>
              </a:rPr>
              <a:t>Simce</a:t>
            </a:r>
            <a:r>
              <a:rPr lang="es-CL" sz="1200" b="1" dirty="0" smtClean="0">
                <a:solidFill>
                  <a:srgbClr val="053B66"/>
                </a:solidFill>
                <a:latin typeface="Century Gothic" panose="020B0502020202020204" pitchFamily="34" charset="0"/>
                <a:ea typeface="ヒラギノ角ゴ Pro W3" pitchFamily="4" charset="-128"/>
              </a:rPr>
              <a:t> en Matemática 4º básico 2017</a:t>
            </a:r>
            <a:endParaRPr lang="es-ES" sz="1200" b="1" dirty="0">
              <a:solidFill>
                <a:srgbClr val="053B66"/>
              </a:solidFill>
              <a:latin typeface="Century Gothic" panose="020B0502020202020204" pitchFamily="34" charset="0"/>
              <a:ea typeface="ヒラギノ角ゴ Pro W3" pitchFamily="4" charset="-128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83251" y="1530134"/>
            <a:ext cx="3816424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CL" sz="1200" b="1" dirty="0" smtClean="0">
                <a:solidFill>
                  <a:srgbClr val="053B66"/>
                </a:solidFill>
                <a:latin typeface="Century Gothic" panose="020B0502020202020204" pitchFamily="34" charset="0"/>
                <a:ea typeface="ヒラギノ角ゴ Pro W3" pitchFamily="4" charset="-128"/>
              </a:rPr>
              <a:t>Puntajes </a:t>
            </a:r>
            <a:r>
              <a:rPr lang="es-CL" sz="1200" b="1" dirty="0">
                <a:solidFill>
                  <a:srgbClr val="053B66"/>
                </a:solidFill>
                <a:latin typeface="Century Gothic" panose="020B0502020202020204" pitchFamily="34" charset="0"/>
                <a:ea typeface="ヒラギノ角ゴ Pro W3" pitchFamily="4" charset="-128"/>
              </a:rPr>
              <a:t>promedio en cada eje </a:t>
            </a:r>
            <a:r>
              <a:rPr lang="es-CL" sz="1200" b="1" dirty="0" smtClean="0">
                <a:solidFill>
                  <a:srgbClr val="053B66"/>
                </a:solidFill>
                <a:latin typeface="Century Gothic" panose="020B0502020202020204" pitchFamily="34" charset="0"/>
                <a:ea typeface="ヒラギノ角ゴ Pro W3" pitchFamily="4" charset="-128"/>
              </a:rPr>
              <a:t>de habilidad </a:t>
            </a:r>
            <a:r>
              <a:rPr lang="es-CL" sz="1200" b="1" dirty="0" err="1" smtClean="0">
                <a:solidFill>
                  <a:srgbClr val="053B66"/>
                </a:solidFill>
                <a:latin typeface="Century Gothic" panose="020B0502020202020204" pitchFamily="34" charset="0"/>
                <a:ea typeface="ヒラギノ角ゴ Pro W3" pitchFamily="4" charset="-128"/>
              </a:rPr>
              <a:t>Simce</a:t>
            </a:r>
            <a:r>
              <a:rPr lang="es-CL" sz="1200" b="1" dirty="0" smtClean="0">
                <a:solidFill>
                  <a:srgbClr val="053B66"/>
                </a:solidFill>
                <a:latin typeface="Century Gothic" panose="020B0502020202020204" pitchFamily="34" charset="0"/>
                <a:ea typeface="ヒラギノ角ゴ Pro W3" pitchFamily="4" charset="-128"/>
              </a:rPr>
              <a:t> en Lenguaje y Comunicación: Lectura 4º básico 2017</a:t>
            </a:r>
            <a:endParaRPr lang="es-ES" sz="1200" b="1" dirty="0">
              <a:solidFill>
                <a:srgbClr val="053B66"/>
              </a:solidFill>
              <a:latin typeface="Century Gothic" panose="020B0502020202020204" pitchFamily="34" charset="0"/>
              <a:ea typeface="ヒラギノ角ゴ Pro W3" pitchFamily="4" charset="-128"/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827584" y="501712"/>
            <a:ext cx="64374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s-ES_tradnl" b="1" dirty="0" smtClean="0">
                <a:solidFill>
                  <a:srgbClr val="053B66"/>
                </a:solidFill>
                <a:latin typeface="Century Gothic" pitchFamily="4" charset="0"/>
              </a:rPr>
              <a:t>Resultados según eje en cada área de aprendizaje</a:t>
            </a:r>
            <a:endParaRPr lang="es-ES_tradnl" b="1" dirty="0">
              <a:solidFill>
                <a:srgbClr val="053B66"/>
              </a:solidFill>
              <a:latin typeface="Century Gothic" pitchFamily="4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621035" y="620688"/>
            <a:ext cx="144016" cy="144016"/>
          </a:xfrm>
          <a:prstGeom prst="ellipse">
            <a:avLst/>
          </a:prstGeom>
          <a:solidFill>
            <a:srgbClr val="D202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RBD_EJE_4B_LEN.PNG" title="RBD_EJE_4B_L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63" y="2182525"/>
            <a:ext cx="4114800" cy="3395499"/>
          </a:xfrm>
          <a:prstGeom prst="rect">
            <a:avLst/>
          </a:prstGeom>
        </p:spPr>
      </p:pic>
      <p:pic>
        <p:nvPicPr>
          <p:cNvPr id="4" name="Imagen 3" descr="RBD_EJE_4B_MAT.PNG" title="RBD_EJE_4B_MA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159" y="2182524"/>
            <a:ext cx="4078723" cy="339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8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1"/>
            <a:ext cx="9144000" cy="684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4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849125" y="489446"/>
            <a:ext cx="7304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eaLnBrk="1" hangingPunct="1"/>
            <a:r>
              <a:rPr lang="es-ES_tradnl" dirty="0">
                <a:solidFill>
                  <a:srgbClr val="053B66"/>
                </a:solidFill>
                <a:latin typeface="Century Gothic" pitchFamily="8" charset="0"/>
              </a:rPr>
              <a:t>Resultados de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Indicadores de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Desarrollo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P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ersonal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y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Social (IDPS)</a:t>
            </a:r>
            <a:endParaRPr lang="es-CL" dirty="0">
              <a:solidFill>
                <a:srgbClr val="053B66"/>
              </a:solidFill>
              <a:latin typeface="Century Gothic" pitchFamily="8" charset="0"/>
            </a:endParaRPr>
          </a:p>
          <a:p>
            <a:pPr eaLnBrk="1" hangingPunct="1"/>
            <a:r>
              <a:rPr lang="es-ES_tradnl" b="1" dirty="0">
                <a:solidFill>
                  <a:srgbClr val="053B66"/>
                </a:solidFill>
                <a:latin typeface="Century Gothic" pitchFamily="8" charset="0"/>
              </a:rPr>
              <a:t>Autoestima académica y motivación escolar</a:t>
            </a:r>
          </a:p>
        </p:txBody>
      </p:sp>
      <p:sp>
        <p:nvSpPr>
          <p:cNvPr id="19" name="Elipse 18"/>
          <p:cNvSpPr/>
          <p:nvPr/>
        </p:nvSpPr>
        <p:spPr>
          <a:xfrm>
            <a:off x="621035" y="620688"/>
            <a:ext cx="144016" cy="144016"/>
          </a:xfrm>
          <a:prstGeom prst="ellipse">
            <a:avLst/>
          </a:prstGeom>
          <a:solidFill>
            <a:srgbClr val="008C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3687783" y="1625223"/>
            <a:ext cx="17684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200" b="1" dirty="0">
                <a:solidFill>
                  <a:srgbClr val="053B66"/>
                </a:solidFill>
                <a:latin typeface="Century Gothic" pitchFamily="8" charset="0"/>
              </a:rPr>
              <a:t>Resultados </a:t>
            </a:r>
            <a:r>
              <a:rPr lang="es-ES" sz="1200" b="1" dirty="0" smtClean="0">
                <a:solidFill>
                  <a:srgbClr val="053B66"/>
                </a:solidFill>
                <a:latin typeface="Century Gothic" pitchFamily="8" charset="0"/>
              </a:rPr>
              <a:t>generales</a:t>
            </a:r>
            <a:endParaRPr lang="es-ES" sz="1200" b="1" dirty="0"/>
          </a:p>
        </p:txBody>
      </p:sp>
      <p:sp>
        <p:nvSpPr>
          <p:cNvPr id="3" name="Rectángulo 2"/>
          <p:cNvSpPr/>
          <p:nvPr/>
        </p:nvSpPr>
        <p:spPr>
          <a:xfrm>
            <a:off x="3031524" y="2700287"/>
            <a:ext cx="14398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74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705117" y="2700287"/>
            <a:ext cx="3352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● 0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294765" y="2700287"/>
            <a:ext cx="14398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74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970171" y="2700287"/>
            <a:ext cx="3352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● 0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562090" y="2700287"/>
            <a:ext cx="14398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74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831892" y="2700287"/>
            <a:ext cx="295144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● 2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900078" y="3575645"/>
            <a:ext cx="170271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71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438417" y="3575645"/>
            <a:ext cx="3886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● 1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163319" y="3575645"/>
            <a:ext cx="170271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72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3703471" y="3575645"/>
            <a:ext cx="3886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● 1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430644" y="3575645"/>
            <a:ext cx="170271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73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5555016" y="3575645"/>
            <a:ext cx="3505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● 1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884048" y="4071887"/>
            <a:ext cx="17347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77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400317" y="4071887"/>
            <a:ext cx="3962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● -1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4147289" y="4071887"/>
            <a:ext cx="17347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76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3665371" y="4071887"/>
            <a:ext cx="3962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● -1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5414614" y="4071887"/>
            <a:ext cx="17347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75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5516916" y="4071887"/>
            <a:ext cx="3581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● 2</a:t>
            </a:r>
          </a:p>
        </p:txBody>
      </p:sp>
      <p:grpSp>
        <p:nvGrpSpPr>
          <p:cNvPr id="27" name="Grupo 26"/>
          <p:cNvGrpSpPr/>
          <p:nvPr/>
        </p:nvGrpSpPr>
        <p:grpSpPr>
          <a:xfrm>
            <a:off x="1139450" y="6022522"/>
            <a:ext cx="5596249" cy="707886"/>
            <a:chOff x="1763688" y="6096178"/>
            <a:chExt cx="5596249" cy="707886"/>
          </a:xfrm>
        </p:grpSpPr>
        <p:sp>
          <p:nvSpPr>
            <p:cNvPr id="28" name="Rectángulo 16"/>
            <p:cNvSpPr/>
            <p:nvPr/>
          </p:nvSpPr>
          <p:spPr>
            <a:xfrm>
              <a:off x="2123728" y="6096178"/>
              <a:ext cx="523620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>
                <a:buAutoNum type="arabicParenBoth"/>
              </a:pPr>
              <a:r>
                <a:rPr lang="es-CL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La escala varía entre 0 y 100 puntos. En esta escala un valor más cercano a 0 indica un menor nivel de logro, y un valor más cercano a 100 indica un mayor logro en el indicador.</a:t>
              </a:r>
            </a:p>
            <a:p>
              <a:pPr marL="228600" indent="-228600">
                <a:buFontTx/>
                <a:buAutoNum type="arabicParenBoth"/>
              </a:pPr>
              <a:r>
                <a:rPr lang="es-CL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El 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símbolo que acompaña al dato indica </a:t>
              </a:r>
              <a:r>
                <a:rPr lang="es-CL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que el puntaje, 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respecto </a:t>
              </a:r>
              <a:r>
                <a:rPr lang="es-CL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a 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la evaluación anterior y de establecimientos del mismo </a:t>
              </a:r>
              <a:r>
                <a:rPr lang="es-CL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GSE, 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es:  </a:t>
              </a:r>
              <a:r>
                <a:rPr lang="es-CL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    •: 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similar.                       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  <a:sym typeface="Wingdings 3" panose="05040102010807070707" pitchFamily="18" charset="2"/>
                </a:rPr>
                <a:t>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: más alto.                  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  <a:sym typeface="Wingdings 3" panose="05040102010807070707" pitchFamily="18" charset="2"/>
                </a:rPr>
                <a:t>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: más bajo</a:t>
              </a:r>
              <a:r>
                <a:rPr lang="es-CL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.</a:t>
              </a:r>
            </a:p>
            <a:p>
              <a:pPr marL="228600" indent="-228600">
                <a:buFontTx/>
                <a:buAutoNum type="arabicParenBoth"/>
              </a:pPr>
              <a:r>
                <a:rPr lang="es-ES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Si los resultados del establecimiento presentan simbología adicional, ver </a:t>
              </a:r>
              <a:r>
                <a:rPr lang="es-ES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anexo.</a:t>
              </a:r>
              <a:endPara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9" name="Rectángulo 16"/>
            <p:cNvSpPr/>
            <p:nvPr/>
          </p:nvSpPr>
          <p:spPr>
            <a:xfrm>
              <a:off x="1763688" y="6096178"/>
              <a:ext cx="58391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sz="800" i="1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Notas</a:t>
              </a:r>
              <a:r>
                <a:rPr lang="es-ES" sz="800" i="1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:</a:t>
              </a:r>
              <a:endParaRPr lang="es-CL" sz="800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817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" y="0"/>
            <a:ext cx="9138518" cy="6858000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080198" y="1541939"/>
            <a:ext cx="69836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algn="ctr"/>
            <a:r>
              <a:rPr lang="es-CL" sz="1200" b="1" dirty="0">
                <a:solidFill>
                  <a:srgbClr val="053B66"/>
                </a:solidFill>
                <a:latin typeface="Century Gothic" pitchFamily="8" charset="0"/>
                <a:ea typeface="+mn-ea"/>
              </a:rPr>
              <a:t>Puntajes </a:t>
            </a:r>
            <a:r>
              <a:rPr lang="es-CL" sz="1200" b="1" dirty="0" smtClean="0">
                <a:solidFill>
                  <a:srgbClr val="053B66"/>
                </a:solidFill>
                <a:latin typeface="Century Gothic" pitchFamily="8" charset="0"/>
                <a:ea typeface="+mn-ea"/>
              </a:rPr>
              <a:t>8°básico </a:t>
            </a:r>
            <a:r>
              <a:rPr lang="es-CL" sz="1200" b="1" dirty="0">
                <a:solidFill>
                  <a:srgbClr val="053B66"/>
                </a:solidFill>
                <a:latin typeface="Century Gothic" pitchFamily="8" charset="0"/>
                <a:ea typeface="+mn-ea"/>
              </a:rPr>
              <a:t>en el indicador Autoestima académica y motivación escolar </a:t>
            </a:r>
            <a:r>
              <a:rPr lang="es-CL" sz="1200" b="1" dirty="0" smtClean="0">
                <a:solidFill>
                  <a:srgbClr val="053B66"/>
                </a:solidFill>
                <a:latin typeface="Century Gothic" pitchFamily="8" charset="0"/>
                <a:ea typeface="+mn-ea"/>
              </a:rPr>
              <a:t>2014-2017</a:t>
            </a:r>
            <a:endParaRPr lang="es-ES" sz="1200" b="1" dirty="0">
              <a:solidFill>
                <a:srgbClr val="053B66"/>
              </a:solidFill>
              <a:latin typeface="Century Gothic" pitchFamily="8" charset="0"/>
              <a:ea typeface="+mn-ea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849126" y="489446"/>
            <a:ext cx="73042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eaLnBrk="1" hangingPunct="1"/>
            <a:r>
              <a:rPr lang="es-ES_tradnl" dirty="0">
                <a:solidFill>
                  <a:srgbClr val="053B66"/>
                </a:solidFill>
                <a:latin typeface="Century Gothic" pitchFamily="8" charset="0"/>
              </a:rPr>
              <a:t>Resultados de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Indicadores de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Desarrollo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P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ersonal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y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Social (IDPS)</a:t>
            </a:r>
            <a:endParaRPr lang="es-CL" dirty="0">
              <a:solidFill>
                <a:srgbClr val="053B66"/>
              </a:solidFill>
              <a:latin typeface="Century Gothic" pitchFamily="8" charset="0"/>
            </a:endParaRPr>
          </a:p>
          <a:p>
            <a:pPr eaLnBrk="1" hangingPunct="1"/>
            <a:r>
              <a:rPr lang="es-ES_tradnl" b="1" dirty="0">
                <a:solidFill>
                  <a:srgbClr val="053B66"/>
                </a:solidFill>
                <a:latin typeface="Century Gothic" pitchFamily="8" charset="0"/>
              </a:rPr>
              <a:t>Autoestima académica y motivación escolar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1139450" y="6150109"/>
            <a:ext cx="6251950" cy="584775"/>
            <a:chOff x="1763688" y="6096178"/>
            <a:chExt cx="5596249" cy="483075"/>
          </a:xfrm>
        </p:grpSpPr>
        <p:sp>
          <p:nvSpPr>
            <p:cNvPr id="11" name="Rectángulo 16"/>
            <p:cNvSpPr/>
            <p:nvPr/>
          </p:nvSpPr>
          <p:spPr>
            <a:xfrm>
              <a:off x="2123728" y="6096178"/>
              <a:ext cx="5236209" cy="4830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>
                <a:buAutoNum type="arabicParenBoth"/>
              </a:pPr>
              <a:r>
                <a:rPr lang="es-CL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La escala varía entre 0 y 100 puntos. En esta escala un valor más cercano a 0 indica un menor nivel de logro, y un valor más cercano a 100 indica un mayor logro en el indicador.</a:t>
              </a:r>
            </a:p>
            <a:p>
              <a:pPr marL="228600" indent="-228600">
                <a:buFontTx/>
                <a:buAutoNum type="arabicParenBoth"/>
              </a:pPr>
              <a:r>
                <a:rPr lang="es-ES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El símbolo que acompaña al dato indica que el puntaje respecto de la evaluación anterior es: </a:t>
              </a:r>
              <a:endParaRPr lang="es-ES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  <a:p>
              <a:r>
                <a:rPr lang="es-CL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        •: 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similar.                       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  <a:sym typeface="Wingdings 3" panose="05040102010807070707" pitchFamily="18" charset="2"/>
                </a:rPr>
                <a:t>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: más alto.                  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  <a:sym typeface="Wingdings 3" panose="05040102010807070707" pitchFamily="18" charset="2"/>
                </a:rPr>
                <a:t>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: más bajo</a:t>
              </a:r>
              <a:r>
                <a:rPr lang="es-CL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.</a:t>
              </a:r>
              <a:endPara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" name="Rectángulo 16"/>
            <p:cNvSpPr/>
            <p:nvPr/>
          </p:nvSpPr>
          <p:spPr>
            <a:xfrm>
              <a:off x="1763688" y="6096178"/>
              <a:ext cx="58391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sz="800" i="1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Notas</a:t>
              </a:r>
              <a:r>
                <a:rPr lang="es-ES" sz="800" i="1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:</a:t>
              </a:r>
              <a:endParaRPr lang="es-CL" sz="800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" name="Elipse 12"/>
          <p:cNvSpPr/>
          <p:nvPr/>
        </p:nvSpPr>
        <p:spPr>
          <a:xfrm>
            <a:off x="621035" y="620688"/>
            <a:ext cx="144016" cy="144016"/>
          </a:xfrm>
          <a:prstGeom prst="ellipse">
            <a:avLst/>
          </a:prstGeom>
          <a:solidFill>
            <a:srgbClr val="008C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RBD_8B_TEND 2014_2017_IND_AM.PNG" title="RBD_8B_TEND 2014_2017_IND_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75" y="2057399"/>
            <a:ext cx="6861550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1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CASOS </a:t>
            </a:r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ATENDIDOS POR CONVIVENCIA ESCOLAR </a:t>
            </a:r>
            <a:r>
              <a:rPr lang="es-C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576" y="2119256"/>
            <a:ext cx="7632848" cy="4118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b="1" dirty="0"/>
              <a:t> </a:t>
            </a:r>
            <a:endParaRPr lang="es-CL" dirty="0"/>
          </a:p>
          <a:p>
            <a:r>
              <a:rPr lang="es-CL" b="1" dirty="0"/>
              <a:t>111</a:t>
            </a:r>
            <a:r>
              <a:rPr lang="es-CL" dirty="0"/>
              <a:t> CASOS DE RESOLUCIÓN DE CONFLICTO DE CONVIVENCIA  </a:t>
            </a:r>
            <a:r>
              <a:rPr lang="es-CL" b="1" dirty="0"/>
              <a:t>106 RESUELTOS</a:t>
            </a:r>
            <a:endParaRPr lang="es-CL" dirty="0"/>
          </a:p>
          <a:p>
            <a:r>
              <a:rPr lang="es-CL" b="1" dirty="0"/>
              <a:t>23</a:t>
            </a:r>
            <a:r>
              <a:rPr lang="es-CL" dirty="0"/>
              <a:t>CASOS DE VIOLENCIA ESCOLAR                                                 </a:t>
            </a:r>
            <a:r>
              <a:rPr lang="es-CL" b="1" dirty="0"/>
              <a:t>23 RESUELTOS</a:t>
            </a:r>
            <a:endParaRPr lang="es-CL" dirty="0"/>
          </a:p>
          <a:p>
            <a:r>
              <a:rPr lang="es-CL" b="1" dirty="0"/>
              <a:t>3</a:t>
            </a:r>
            <a:r>
              <a:rPr lang="es-CL" dirty="0"/>
              <a:t> CASOS DE CURSOS CON PROBLEMAS DE CONVIVENCIA         </a:t>
            </a:r>
            <a:r>
              <a:rPr lang="es-CL" b="1" dirty="0"/>
              <a:t>2 RESUELTOS 1 EN PROCESO</a:t>
            </a:r>
            <a:endParaRPr lang="es-CL" dirty="0"/>
          </a:p>
          <a:p>
            <a:r>
              <a:rPr lang="es-CL" b="1" dirty="0"/>
              <a:t>5</a:t>
            </a:r>
            <a:r>
              <a:rPr lang="es-CL" dirty="0"/>
              <a:t> CASOS DE BULLIYNG                                                                       </a:t>
            </a:r>
            <a:r>
              <a:rPr lang="es-CL" b="1" dirty="0"/>
              <a:t>3 RESUELTOS 2 EN OBSERVACIÓN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779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" y="0"/>
            <a:ext cx="9138518" cy="6858000"/>
          </a:xfrm>
          <a:prstGeom prst="rect">
            <a:avLst/>
          </a:prstGeom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849126" y="489446"/>
            <a:ext cx="73042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eaLnBrk="1" hangingPunct="1"/>
            <a:r>
              <a:rPr lang="es-ES_tradnl" dirty="0">
                <a:solidFill>
                  <a:srgbClr val="053B66"/>
                </a:solidFill>
                <a:latin typeface="Century Gothic" pitchFamily="8" charset="0"/>
              </a:rPr>
              <a:t>Resultados de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Indicadores de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Desarrollo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P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ersonal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y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Social (IDPS)</a:t>
            </a:r>
            <a:endParaRPr lang="es-CL" dirty="0">
              <a:solidFill>
                <a:srgbClr val="053B66"/>
              </a:solidFill>
              <a:latin typeface="Century Gothic" pitchFamily="8" charset="0"/>
            </a:endParaRPr>
          </a:p>
          <a:p>
            <a:pPr eaLnBrk="1" hangingPunct="1"/>
            <a:r>
              <a:rPr lang="es-ES_tradnl" b="1" dirty="0">
                <a:solidFill>
                  <a:srgbClr val="053B66"/>
                </a:solidFill>
                <a:latin typeface="Century Gothic" pitchFamily="8" charset="0"/>
              </a:rPr>
              <a:t>Autoestima académica y motivación escolar</a:t>
            </a:r>
          </a:p>
        </p:txBody>
      </p:sp>
      <p:sp>
        <p:nvSpPr>
          <p:cNvPr id="11" name="Rectángulo 3"/>
          <p:cNvSpPr/>
          <p:nvPr/>
        </p:nvSpPr>
        <p:spPr>
          <a:xfrm>
            <a:off x="1839203" y="1630850"/>
            <a:ext cx="54710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L" sz="1200" b="1" dirty="0">
                <a:solidFill>
                  <a:srgbClr val="053B66"/>
                </a:solidFill>
                <a:latin typeface="Century Gothic" pitchFamily="8" charset="0"/>
              </a:rPr>
              <a:t>Distribución de respuestas en los niveles del indicador</a:t>
            </a:r>
          </a:p>
        </p:txBody>
      </p:sp>
      <p:pic>
        <p:nvPicPr>
          <p:cNvPr id="6" name="Imagen 5" descr="IRE_DOC_DIR_IIM_2016_V010_30ENE.pdf (PROTEGIDO)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5" t="76329" r="28738" b="19282"/>
          <a:stretch/>
        </p:blipFill>
        <p:spPr>
          <a:xfrm>
            <a:off x="3386609" y="5585969"/>
            <a:ext cx="2376264" cy="216024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621035" y="620688"/>
            <a:ext cx="144016" cy="144016"/>
          </a:xfrm>
          <a:prstGeom prst="ellipse">
            <a:avLst/>
          </a:prstGeom>
          <a:solidFill>
            <a:srgbClr val="008C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RBD_8B_IND_AM_DISTRIBUCION_RESPUESTAS_2017.PNG" title="RBD_8B_IND_AM_DISTRIBUCION_RESPUESTAS_201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941" y="2057401"/>
            <a:ext cx="1371600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0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" y="0"/>
            <a:ext cx="9138518" cy="6858000"/>
          </a:xfrm>
          <a:prstGeom prst="rect">
            <a:avLst/>
          </a:prstGeom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849125" y="489446"/>
            <a:ext cx="7380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r>
              <a:rPr lang="es-ES_tradnl" dirty="0">
                <a:solidFill>
                  <a:srgbClr val="053B66"/>
                </a:solidFill>
                <a:latin typeface="Century Gothic" pitchFamily="8" charset="0"/>
              </a:rPr>
              <a:t>Resultados de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Indicadores de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Desarrollo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P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ersonal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y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Social (IDPS)</a:t>
            </a:r>
            <a:endParaRPr lang="es-CL" dirty="0">
              <a:solidFill>
                <a:srgbClr val="053B66"/>
              </a:solidFill>
              <a:latin typeface="Century Gothic" pitchFamily="8" charset="0"/>
            </a:endParaRPr>
          </a:p>
          <a:p>
            <a:pPr eaLnBrk="1" hangingPunct="1"/>
            <a:r>
              <a:rPr lang="es-ES_tradnl" b="1" dirty="0" smtClean="0">
                <a:solidFill>
                  <a:srgbClr val="053B66"/>
                </a:solidFill>
                <a:latin typeface="Century Gothic" pitchFamily="8" charset="0"/>
              </a:rPr>
              <a:t>Clima de convivencia escolar</a:t>
            </a:r>
            <a:endParaRPr lang="es-ES_tradnl" b="1" dirty="0">
              <a:solidFill>
                <a:srgbClr val="053B66"/>
              </a:solidFill>
              <a:latin typeface="Century Gothic" pitchFamily="8" charset="0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621035" y="620688"/>
            <a:ext cx="144016" cy="144016"/>
          </a:xfrm>
          <a:prstGeom prst="ellipse">
            <a:avLst/>
          </a:prstGeom>
          <a:solidFill>
            <a:srgbClr val="008C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3688585" y="1625223"/>
            <a:ext cx="17668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200" b="1" dirty="0">
                <a:solidFill>
                  <a:srgbClr val="053B66"/>
                </a:solidFill>
                <a:latin typeface="Century Gothic" pitchFamily="8" charset="0"/>
              </a:rPr>
              <a:t>Resultados </a:t>
            </a:r>
            <a:r>
              <a:rPr lang="es-ES" sz="1200" b="1" dirty="0" smtClean="0">
                <a:solidFill>
                  <a:srgbClr val="053B66"/>
                </a:solidFill>
                <a:latin typeface="Century Gothic" pitchFamily="8" charset="0"/>
              </a:rPr>
              <a:t>generales</a:t>
            </a:r>
            <a:endParaRPr lang="es-ES" sz="1200" b="1" dirty="0"/>
          </a:p>
        </p:txBody>
      </p:sp>
      <p:grpSp>
        <p:nvGrpSpPr>
          <p:cNvPr id="9" name="Grupo 8"/>
          <p:cNvGrpSpPr/>
          <p:nvPr/>
        </p:nvGrpSpPr>
        <p:grpSpPr>
          <a:xfrm>
            <a:off x="1139450" y="6150114"/>
            <a:ext cx="6251950" cy="584775"/>
            <a:chOff x="1763688" y="6096178"/>
            <a:chExt cx="5596249" cy="584775"/>
          </a:xfrm>
        </p:grpSpPr>
        <p:sp>
          <p:nvSpPr>
            <p:cNvPr id="10" name="Rectángulo 16"/>
            <p:cNvSpPr/>
            <p:nvPr/>
          </p:nvSpPr>
          <p:spPr>
            <a:xfrm>
              <a:off x="2123728" y="6096178"/>
              <a:ext cx="523620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>
                <a:buAutoNum type="arabicParenBoth"/>
              </a:pPr>
              <a:r>
                <a:rPr lang="es-CL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La escala varía entre 0 y 100 puntos. En esta escala un valor más cercano a 0 indica un menor nivel de logro, y un valor más cercano a 100 indica un mayor logro en el indicador.</a:t>
              </a:r>
            </a:p>
            <a:p>
              <a:pPr marL="228600" indent="-228600">
                <a:buFontTx/>
                <a:buAutoNum type="arabicParenBoth"/>
              </a:pPr>
              <a:r>
                <a:rPr lang="es-CL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El 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símbolo que acompaña al dato indica </a:t>
              </a:r>
              <a:r>
                <a:rPr lang="es-CL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que el puntaje, 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respecto </a:t>
              </a:r>
              <a:r>
                <a:rPr lang="es-CL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a 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la evaluación anterior y </a:t>
              </a:r>
              <a:r>
                <a:rPr lang="es-CL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de establecimientos 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del mismo </a:t>
              </a:r>
              <a:r>
                <a:rPr lang="es-CL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GSE, 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es:  </a:t>
              </a:r>
              <a:r>
                <a:rPr lang="es-CL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    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•: similar.                       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  <a:sym typeface="Wingdings 3" panose="05040102010807070707" pitchFamily="18" charset="2"/>
                </a:rPr>
                <a:t>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: más alto.                  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  <a:sym typeface="Wingdings 3" panose="05040102010807070707" pitchFamily="18" charset="2"/>
                </a:rPr>
                <a:t>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: más bajo</a:t>
              </a:r>
              <a:r>
                <a:rPr lang="es-CL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.</a:t>
              </a:r>
              <a:endPara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" name="Rectángulo 16"/>
            <p:cNvSpPr/>
            <p:nvPr/>
          </p:nvSpPr>
          <p:spPr>
            <a:xfrm>
              <a:off x="1763688" y="6096178"/>
              <a:ext cx="58391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sz="800" i="1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Notas</a:t>
              </a:r>
              <a:r>
                <a:rPr lang="es-ES" sz="800" i="1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:</a:t>
              </a:r>
              <a:endParaRPr lang="es-CL" sz="800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Rectángulo 3"/>
          <p:cNvSpPr/>
          <p:nvPr/>
        </p:nvSpPr>
        <p:spPr>
          <a:xfrm>
            <a:off x="3052716" y="2698285"/>
            <a:ext cx="13933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80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750841" y="2698285"/>
            <a:ext cx="32608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↓ -10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322606" y="2698285"/>
            <a:ext cx="13933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70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024435" y="2698285"/>
            <a:ext cx="32608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↑ 7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593008" y="2698285"/>
            <a:ext cx="13933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77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876287" y="2698285"/>
            <a:ext cx="28584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● 2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948521" y="3580505"/>
            <a:ext cx="160172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74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552455" y="3580505"/>
            <a:ext cx="3657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↓ -11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4218411" y="3580505"/>
            <a:ext cx="160172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63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3826049" y="3580505"/>
            <a:ext cx="3657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↑ 6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5488813" y="3580505"/>
            <a:ext cx="160172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69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5667896" y="3580505"/>
            <a:ext cx="32752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● 1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2922873" y="4067074"/>
            <a:ext cx="16530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83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2476255" y="4067074"/>
            <a:ext cx="3810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↓ -13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4192763" y="4067074"/>
            <a:ext cx="16530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70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3749849" y="4067074"/>
            <a:ext cx="3810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↑ 12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5463165" y="4067074"/>
            <a:ext cx="16530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82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5616600" y="4067074"/>
            <a:ext cx="33778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● 2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2942109" y="4562775"/>
            <a:ext cx="16145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82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2514355" y="4562775"/>
            <a:ext cx="3733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↓ -6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4211999" y="4562775"/>
            <a:ext cx="16145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76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3787949" y="4562775"/>
            <a:ext cx="3733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● 3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5482401" y="4562775"/>
            <a:ext cx="16145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79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5655072" y="4562775"/>
            <a:ext cx="330090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● 3</a:t>
            </a:r>
          </a:p>
        </p:txBody>
      </p:sp>
    </p:spTree>
    <p:extLst>
      <p:ext uri="{BB962C8B-B14F-4D97-AF65-F5344CB8AC3E}">
        <p14:creationId xmlns:p14="http://schemas.microsoft.com/office/powerpoint/2010/main" val="203784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" y="0"/>
            <a:ext cx="9138518" cy="6858000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647772" y="1564958"/>
            <a:ext cx="58484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r>
              <a:rPr lang="es-CL" sz="1200" b="1" dirty="0">
                <a:solidFill>
                  <a:srgbClr val="053B66"/>
                </a:solidFill>
                <a:latin typeface="Century Gothic" pitchFamily="8" charset="0"/>
                <a:ea typeface="+mn-ea"/>
              </a:rPr>
              <a:t>Puntajes </a:t>
            </a:r>
            <a:r>
              <a:rPr lang="es-CL" sz="1200" b="1" dirty="0" smtClean="0">
                <a:solidFill>
                  <a:srgbClr val="053B66"/>
                </a:solidFill>
                <a:latin typeface="Century Gothic" pitchFamily="8" charset="0"/>
                <a:ea typeface="+mn-ea"/>
              </a:rPr>
              <a:t>8° </a:t>
            </a:r>
            <a:r>
              <a:rPr lang="es-CL" sz="1200" b="1" dirty="0">
                <a:solidFill>
                  <a:srgbClr val="053B66"/>
                </a:solidFill>
                <a:latin typeface="Century Gothic" pitchFamily="8" charset="0"/>
                <a:ea typeface="+mn-ea"/>
              </a:rPr>
              <a:t>básico en el indicador </a:t>
            </a:r>
            <a:r>
              <a:rPr lang="es-ES_tradnl" sz="1200" b="1" dirty="0">
                <a:solidFill>
                  <a:srgbClr val="053B66"/>
                </a:solidFill>
                <a:latin typeface="Century Gothic" pitchFamily="8" charset="0"/>
              </a:rPr>
              <a:t>Clima de convivencia </a:t>
            </a:r>
            <a:r>
              <a:rPr lang="es-ES_tradnl" sz="1200" b="1" dirty="0" smtClean="0">
                <a:solidFill>
                  <a:srgbClr val="053B66"/>
                </a:solidFill>
                <a:latin typeface="Century Gothic" pitchFamily="8" charset="0"/>
              </a:rPr>
              <a:t>escolar </a:t>
            </a:r>
            <a:r>
              <a:rPr lang="es-CL" sz="1200" b="1" dirty="0" smtClean="0">
                <a:solidFill>
                  <a:srgbClr val="053B66"/>
                </a:solidFill>
                <a:latin typeface="Century Gothic" pitchFamily="8" charset="0"/>
                <a:ea typeface="+mn-ea"/>
              </a:rPr>
              <a:t>2014-2017</a:t>
            </a:r>
            <a:endParaRPr lang="es-ES" sz="1200" b="1" dirty="0">
              <a:solidFill>
                <a:srgbClr val="053B66"/>
              </a:solidFill>
              <a:latin typeface="Century Gothic" pitchFamily="8" charset="0"/>
              <a:ea typeface="+mn-ea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849126" y="489446"/>
            <a:ext cx="73804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eaLnBrk="1" hangingPunct="1"/>
            <a:r>
              <a:rPr lang="es-ES_tradnl" dirty="0">
                <a:solidFill>
                  <a:srgbClr val="053B66"/>
                </a:solidFill>
                <a:latin typeface="Century Gothic" pitchFamily="8" charset="0"/>
              </a:rPr>
              <a:t>Resultados de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Indicadores de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Desarrollo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P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ersonal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y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Social (IDPS)</a:t>
            </a:r>
            <a:endParaRPr lang="es-CL" dirty="0">
              <a:solidFill>
                <a:srgbClr val="053B66"/>
              </a:solidFill>
              <a:latin typeface="Century Gothic" pitchFamily="8" charset="0"/>
            </a:endParaRPr>
          </a:p>
          <a:p>
            <a:r>
              <a:rPr lang="es-ES_tradnl" b="1" dirty="0">
                <a:solidFill>
                  <a:srgbClr val="053B66"/>
                </a:solidFill>
                <a:latin typeface="Century Gothic" pitchFamily="8" charset="0"/>
              </a:rPr>
              <a:t>Clima de convivencia escolar</a:t>
            </a:r>
          </a:p>
        </p:txBody>
      </p:sp>
      <p:sp>
        <p:nvSpPr>
          <p:cNvPr id="13" name="Elipse 12"/>
          <p:cNvSpPr/>
          <p:nvPr/>
        </p:nvSpPr>
        <p:spPr>
          <a:xfrm>
            <a:off x="621035" y="620688"/>
            <a:ext cx="144016" cy="144016"/>
          </a:xfrm>
          <a:prstGeom prst="ellipse">
            <a:avLst/>
          </a:prstGeom>
          <a:solidFill>
            <a:srgbClr val="008C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4" name="Grupo 13"/>
          <p:cNvGrpSpPr/>
          <p:nvPr/>
        </p:nvGrpSpPr>
        <p:grpSpPr>
          <a:xfrm>
            <a:off x="1139450" y="6150114"/>
            <a:ext cx="6251950" cy="584775"/>
            <a:chOff x="1763688" y="6096178"/>
            <a:chExt cx="5596249" cy="584775"/>
          </a:xfrm>
        </p:grpSpPr>
        <p:sp>
          <p:nvSpPr>
            <p:cNvPr id="15" name="Rectángulo 16"/>
            <p:cNvSpPr/>
            <p:nvPr/>
          </p:nvSpPr>
          <p:spPr>
            <a:xfrm>
              <a:off x="2123728" y="6096178"/>
              <a:ext cx="523620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>
                <a:buAutoNum type="arabicParenBoth"/>
              </a:pPr>
              <a:r>
                <a:rPr lang="es-CL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La escala varía entre 0 y 100 puntos. En esta escala un valor más cercano a 0 indica un menor nivel de logro, y un valor más cercano a 100 indica un mayor logro en el indicador.</a:t>
              </a:r>
            </a:p>
            <a:p>
              <a:pPr marL="228600" indent="-228600">
                <a:buFontTx/>
                <a:buAutoNum type="arabicParenBoth"/>
              </a:pPr>
              <a:r>
                <a:rPr lang="es-ES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El símbolo que acompaña al dato indica que el puntaje respecto de la evaluación anterior es: </a:t>
              </a:r>
              <a:endParaRPr lang="es-ES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  <a:p>
              <a:r>
                <a:rPr lang="es-CL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        •: 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similar.                       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  <a:sym typeface="Wingdings 3" panose="05040102010807070707" pitchFamily="18" charset="2"/>
                </a:rPr>
                <a:t>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: más alto.                  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  <a:sym typeface="Wingdings 3" panose="05040102010807070707" pitchFamily="18" charset="2"/>
                </a:rPr>
                <a:t>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: más bajo</a:t>
              </a:r>
              <a:r>
                <a:rPr lang="es-CL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.</a:t>
              </a:r>
              <a:endPara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Rectángulo 16"/>
            <p:cNvSpPr/>
            <p:nvPr/>
          </p:nvSpPr>
          <p:spPr>
            <a:xfrm>
              <a:off x="1763688" y="6096178"/>
              <a:ext cx="58391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sz="800" i="1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Notas</a:t>
              </a:r>
              <a:r>
                <a:rPr lang="es-ES" sz="800" i="1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:</a:t>
              </a:r>
              <a:endParaRPr lang="es-CL" sz="800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" name="Imagen 1" descr="RBD_8B_TEND 2014_2017_IND_CC.PNG" title="RBD_8B_TEND 2014_2017_IND_C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75" y="2057400"/>
            <a:ext cx="6861550" cy="343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0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518" cy="6858000"/>
          </a:xfrm>
          <a:prstGeom prst="rect">
            <a:avLst/>
          </a:prstGeom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849126" y="489446"/>
            <a:ext cx="73042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eaLnBrk="1" hangingPunct="1"/>
            <a:r>
              <a:rPr lang="es-ES_tradnl" dirty="0">
                <a:solidFill>
                  <a:srgbClr val="053B66"/>
                </a:solidFill>
                <a:latin typeface="Century Gothic" pitchFamily="8" charset="0"/>
              </a:rPr>
              <a:t>Resultados de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Indicadores de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Desarrollo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P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ersonal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y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Social (IDPS)</a:t>
            </a:r>
            <a:endParaRPr lang="es-CL" dirty="0">
              <a:solidFill>
                <a:srgbClr val="053B66"/>
              </a:solidFill>
              <a:latin typeface="Century Gothic" pitchFamily="8" charset="0"/>
            </a:endParaRPr>
          </a:p>
          <a:p>
            <a:pPr eaLnBrk="1" hangingPunct="1"/>
            <a:r>
              <a:rPr lang="es-ES_tradnl" b="1" dirty="0" smtClean="0">
                <a:solidFill>
                  <a:srgbClr val="053B66"/>
                </a:solidFill>
                <a:latin typeface="Century Gothic" pitchFamily="8" charset="0"/>
              </a:rPr>
              <a:t>Clima de convivencia escolar</a:t>
            </a:r>
            <a:endParaRPr lang="es-ES_tradnl" b="1" dirty="0">
              <a:solidFill>
                <a:srgbClr val="053B66"/>
              </a:solidFill>
              <a:latin typeface="Century Gothic" pitchFamily="8" charset="0"/>
            </a:endParaRPr>
          </a:p>
        </p:txBody>
      </p:sp>
      <p:sp>
        <p:nvSpPr>
          <p:cNvPr id="12" name="Rectángulo 3"/>
          <p:cNvSpPr/>
          <p:nvPr/>
        </p:nvSpPr>
        <p:spPr>
          <a:xfrm>
            <a:off x="1837698" y="1630850"/>
            <a:ext cx="54710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L" sz="1200" b="1" dirty="0">
                <a:solidFill>
                  <a:srgbClr val="053B66"/>
                </a:solidFill>
                <a:latin typeface="Century Gothic" pitchFamily="8" charset="0"/>
              </a:rPr>
              <a:t>Distribución de respuestas en los niveles del indicador</a:t>
            </a:r>
          </a:p>
        </p:txBody>
      </p:sp>
      <p:pic>
        <p:nvPicPr>
          <p:cNvPr id="6" name="Imagen 5" descr="IRE_DOC_DIR_IIM_2016_V010_30ENE.pdf (PROTEGIDO)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5" t="76329" r="28738" b="19282"/>
          <a:stretch/>
        </p:blipFill>
        <p:spPr>
          <a:xfrm>
            <a:off x="3385104" y="5585969"/>
            <a:ext cx="2376264" cy="216024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621035" y="620688"/>
            <a:ext cx="144016" cy="144016"/>
          </a:xfrm>
          <a:prstGeom prst="ellipse">
            <a:avLst/>
          </a:prstGeom>
          <a:solidFill>
            <a:srgbClr val="008C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RBD_8B_IND_CC_DISTRIBUCION_RESPUESTAS_2017.PNG" title="RBD_8B_IND_CC_DISTRIBUCION_RESPUESTAS_201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057400"/>
            <a:ext cx="13716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2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" y="0"/>
            <a:ext cx="9138518" cy="6858000"/>
          </a:xfrm>
          <a:prstGeom prst="rect">
            <a:avLst/>
          </a:prstGeom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849125" y="489446"/>
            <a:ext cx="7532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eaLnBrk="1" hangingPunct="1"/>
            <a:r>
              <a:rPr lang="es-ES_tradnl" dirty="0">
                <a:solidFill>
                  <a:srgbClr val="053B66"/>
                </a:solidFill>
                <a:latin typeface="Century Gothic" pitchFamily="8" charset="0"/>
              </a:rPr>
              <a:t>Resultados de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Indicadores de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Desarrollo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P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ersonal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y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Social (IDPS)</a:t>
            </a:r>
            <a:endParaRPr lang="es-CL" dirty="0">
              <a:solidFill>
                <a:srgbClr val="053B66"/>
              </a:solidFill>
              <a:latin typeface="Century Gothic" pitchFamily="8" charset="0"/>
            </a:endParaRPr>
          </a:p>
          <a:p>
            <a:pPr eaLnBrk="1" hangingPunct="1"/>
            <a:r>
              <a:rPr lang="es-ES_tradnl" b="1" dirty="0" smtClean="0">
                <a:solidFill>
                  <a:srgbClr val="053B66"/>
                </a:solidFill>
                <a:latin typeface="Century Gothic" pitchFamily="8" charset="0"/>
              </a:rPr>
              <a:t>Participación y formación ciudadana</a:t>
            </a:r>
            <a:endParaRPr lang="es-ES_tradnl" b="1" dirty="0">
              <a:solidFill>
                <a:srgbClr val="053B66"/>
              </a:solidFill>
              <a:latin typeface="Century Gothic" pitchFamily="8" charset="0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621035" y="620688"/>
            <a:ext cx="144016" cy="144016"/>
          </a:xfrm>
          <a:prstGeom prst="ellipse">
            <a:avLst/>
          </a:prstGeom>
          <a:solidFill>
            <a:srgbClr val="008C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3688585" y="1609983"/>
            <a:ext cx="17668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200" b="1" dirty="0">
                <a:solidFill>
                  <a:srgbClr val="053B66"/>
                </a:solidFill>
                <a:latin typeface="Century Gothic" pitchFamily="8" charset="0"/>
              </a:rPr>
              <a:t>Resultados </a:t>
            </a:r>
            <a:r>
              <a:rPr lang="es-ES" sz="1200" b="1" dirty="0" smtClean="0">
                <a:solidFill>
                  <a:srgbClr val="053B66"/>
                </a:solidFill>
                <a:latin typeface="Century Gothic" pitchFamily="8" charset="0"/>
              </a:rPr>
              <a:t>generales</a:t>
            </a:r>
            <a:endParaRPr lang="es-ES" sz="1200" b="1" dirty="0"/>
          </a:p>
        </p:txBody>
      </p:sp>
      <p:grpSp>
        <p:nvGrpSpPr>
          <p:cNvPr id="9" name="Grupo 8"/>
          <p:cNvGrpSpPr/>
          <p:nvPr/>
        </p:nvGrpSpPr>
        <p:grpSpPr>
          <a:xfrm>
            <a:off x="1139450" y="6150114"/>
            <a:ext cx="6251950" cy="584775"/>
            <a:chOff x="1763688" y="6096178"/>
            <a:chExt cx="5596249" cy="584775"/>
          </a:xfrm>
        </p:grpSpPr>
        <p:sp>
          <p:nvSpPr>
            <p:cNvPr id="10" name="Rectángulo 16"/>
            <p:cNvSpPr/>
            <p:nvPr/>
          </p:nvSpPr>
          <p:spPr>
            <a:xfrm>
              <a:off x="2123728" y="6096178"/>
              <a:ext cx="523620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>
                <a:buAutoNum type="arabicParenBoth"/>
              </a:pPr>
              <a:r>
                <a:rPr lang="es-CL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La escala varía entre 0 y 100 puntos. En esta escala un valor más cercano a 0 indica un menor nivel de logro, y un valor más cercano a 100 indica un mayor logro en el indicador.</a:t>
              </a:r>
            </a:p>
            <a:p>
              <a:pPr marL="228600" indent="-228600">
                <a:buFontTx/>
                <a:buAutoNum type="arabicParenBoth"/>
              </a:pPr>
              <a:r>
                <a:rPr lang="es-CL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El 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símbolo que acompaña al dato indica </a:t>
              </a:r>
              <a:r>
                <a:rPr lang="es-CL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que el puntaje, 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respecto </a:t>
              </a:r>
              <a:r>
                <a:rPr lang="es-CL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a 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la evaluación anterior y </a:t>
              </a:r>
              <a:r>
                <a:rPr lang="es-CL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de establecimientos 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del mismo </a:t>
              </a:r>
              <a:r>
                <a:rPr lang="es-CL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GSE, 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es:  </a:t>
              </a:r>
              <a:r>
                <a:rPr lang="es-CL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    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•: similar.                       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  <a:sym typeface="Wingdings 3" panose="05040102010807070707" pitchFamily="18" charset="2"/>
                </a:rPr>
                <a:t>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: más alto.                  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  <a:sym typeface="Wingdings 3" panose="05040102010807070707" pitchFamily="18" charset="2"/>
                </a:rPr>
                <a:t>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: más bajo</a:t>
              </a:r>
              <a:r>
                <a:rPr lang="es-CL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.</a:t>
              </a:r>
              <a:endPara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" name="Rectángulo 16"/>
            <p:cNvSpPr/>
            <p:nvPr/>
          </p:nvSpPr>
          <p:spPr>
            <a:xfrm>
              <a:off x="1763688" y="6096178"/>
              <a:ext cx="58391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sz="800" i="1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Notas</a:t>
              </a:r>
              <a:r>
                <a:rPr lang="es-ES" sz="800" i="1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:</a:t>
              </a:r>
              <a:endParaRPr lang="es-CL" sz="800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Rectángulo 3"/>
          <p:cNvSpPr/>
          <p:nvPr/>
        </p:nvSpPr>
        <p:spPr>
          <a:xfrm>
            <a:off x="3078038" y="2709111"/>
            <a:ext cx="13516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79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795638" y="2709111"/>
            <a:ext cx="317747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● -2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346690" y="2709111"/>
            <a:ext cx="13516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77</a:t>
            </a:r>
            <a:endParaRPr lang="es-ES" sz="1100" dirty="0">
              <a:latin typeface="Century Gothic" panose="020B0502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066440" y="2709111"/>
            <a:ext cx="317747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● 1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611542" y="2709111"/>
            <a:ext cx="13516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78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926841" y="2709111"/>
            <a:ext cx="277511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● 3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967431" y="3582816"/>
            <a:ext cx="15728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80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098374" y="358281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● -4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4236083" y="3582816"/>
            <a:ext cx="15728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76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3826376" y="3582816"/>
            <a:ext cx="3657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● 3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5500935" y="3582816"/>
            <a:ext cx="15728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79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5705627" y="3582816"/>
            <a:ext cx="32175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● 3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2946592" y="4067075"/>
            <a:ext cx="16145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82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2517474" y="4067075"/>
            <a:ext cx="3733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↓ -8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4215244" y="4067075"/>
            <a:ext cx="16145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74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3788276" y="4067075"/>
            <a:ext cx="3733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↑ 4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5480096" y="4067075"/>
            <a:ext cx="16145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78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5663948" y="4067075"/>
            <a:ext cx="330090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↑ 4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2955408" y="4566787"/>
            <a:ext cx="15969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75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2555574" y="4566787"/>
            <a:ext cx="3657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↑ 6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4224060" y="4566787"/>
            <a:ext cx="15969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81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3826376" y="4566787"/>
            <a:ext cx="3657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● -4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5488912" y="4566787"/>
            <a:ext cx="15969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77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5681581" y="4566787"/>
            <a:ext cx="32656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● 0</a:t>
            </a:r>
          </a:p>
        </p:txBody>
      </p:sp>
    </p:spTree>
    <p:extLst>
      <p:ext uri="{BB962C8B-B14F-4D97-AF65-F5344CB8AC3E}">
        <p14:creationId xmlns:p14="http://schemas.microsoft.com/office/powerpoint/2010/main" val="236584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" y="0"/>
            <a:ext cx="9138518" cy="6858000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381072" y="1554167"/>
            <a:ext cx="63818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r>
              <a:rPr lang="es-CL" sz="1200" b="1" dirty="0">
                <a:solidFill>
                  <a:srgbClr val="053B66"/>
                </a:solidFill>
                <a:latin typeface="Century Gothic" pitchFamily="8" charset="0"/>
                <a:ea typeface="+mn-ea"/>
              </a:rPr>
              <a:t>Puntajes 8</a:t>
            </a:r>
            <a:r>
              <a:rPr lang="es-CL" sz="1200" b="1" dirty="0" smtClean="0">
                <a:solidFill>
                  <a:srgbClr val="053B66"/>
                </a:solidFill>
                <a:latin typeface="Century Gothic" pitchFamily="8" charset="0"/>
                <a:ea typeface="+mn-ea"/>
              </a:rPr>
              <a:t>°básico </a:t>
            </a:r>
            <a:r>
              <a:rPr lang="es-CL" sz="1200" b="1" dirty="0">
                <a:solidFill>
                  <a:srgbClr val="053B66"/>
                </a:solidFill>
                <a:latin typeface="Century Gothic" pitchFamily="8" charset="0"/>
                <a:ea typeface="+mn-ea"/>
              </a:rPr>
              <a:t>en el indicador </a:t>
            </a:r>
            <a:r>
              <a:rPr lang="es-ES_tradnl" sz="1200" b="1" dirty="0">
                <a:solidFill>
                  <a:srgbClr val="053B66"/>
                </a:solidFill>
                <a:latin typeface="Century Gothic" pitchFamily="8" charset="0"/>
              </a:rPr>
              <a:t>Participación y formación </a:t>
            </a:r>
            <a:r>
              <a:rPr lang="es-ES_tradnl" sz="1200" b="1" dirty="0" smtClean="0">
                <a:solidFill>
                  <a:srgbClr val="053B66"/>
                </a:solidFill>
                <a:latin typeface="Century Gothic" pitchFamily="8" charset="0"/>
              </a:rPr>
              <a:t>ciudadana </a:t>
            </a:r>
            <a:r>
              <a:rPr lang="es-CL" sz="1200" b="1" dirty="0" smtClean="0">
                <a:solidFill>
                  <a:srgbClr val="053B66"/>
                </a:solidFill>
                <a:latin typeface="Century Gothic" pitchFamily="8" charset="0"/>
                <a:ea typeface="+mn-ea"/>
              </a:rPr>
              <a:t>2014-2017</a:t>
            </a:r>
            <a:endParaRPr lang="es-ES" sz="1200" b="1" dirty="0">
              <a:solidFill>
                <a:srgbClr val="053B66"/>
              </a:solidFill>
              <a:latin typeface="Century Gothic" pitchFamily="8" charset="0"/>
              <a:ea typeface="+mn-ea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849126" y="489446"/>
            <a:ext cx="73804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eaLnBrk="1" hangingPunct="1"/>
            <a:r>
              <a:rPr lang="es-ES_tradnl" dirty="0">
                <a:solidFill>
                  <a:srgbClr val="053B66"/>
                </a:solidFill>
                <a:latin typeface="Century Gothic" pitchFamily="8" charset="0"/>
              </a:rPr>
              <a:t>Resultados de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Indicadores de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Desarrollo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P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ersonal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y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Social (IDPS)</a:t>
            </a:r>
            <a:endParaRPr lang="es-CL" dirty="0">
              <a:solidFill>
                <a:srgbClr val="053B66"/>
              </a:solidFill>
              <a:latin typeface="Century Gothic" pitchFamily="8" charset="0"/>
            </a:endParaRPr>
          </a:p>
          <a:p>
            <a:r>
              <a:rPr lang="es-ES_tradnl" b="1" dirty="0">
                <a:solidFill>
                  <a:srgbClr val="053B66"/>
                </a:solidFill>
                <a:latin typeface="Century Gothic" pitchFamily="8" charset="0"/>
              </a:rPr>
              <a:t>Participación y formación ciudadana</a:t>
            </a:r>
          </a:p>
        </p:txBody>
      </p:sp>
      <p:sp>
        <p:nvSpPr>
          <p:cNvPr id="13" name="Elipse 12"/>
          <p:cNvSpPr/>
          <p:nvPr/>
        </p:nvSpPr>
        <p:spPr>
          <a:xfrm>
            <a:off x="621035" y="620688"/>
            <a:ext cx="144016" cy="144016"/>
          </a:xfrm>
          <a:prstGeom prst="ellipse">
            <a:avLst/>
          </a:prstGeom>
          <a:solidFill>
            <a:srgbClr val="008C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4" name="Grupo 13"/>
          <p:cNvGrpSpPr/>
          <p:nvPr/>
        </p:nvGrpSpPr>
        <p:grpSpPr>
          <a:xfrm>
            <a:off x="1139450" y="6150117"/>
            <a:ext cx="6251950" cy="584775"/>
            <a:chOff x="1763688" y="6096178"/>
            <a:chExt cx="5596249" cy="615608"/>
          </a:xfrm>
        </p:grpSpPr>
        <p:sp>
          <p:nvSpPr>
            <p:cNvPr id="15" name="Rectángulo 16"/>
            <p:cNvSpPr/>
            <p:nvPr/>
          </p:nvSpPr>
          <p:spPr>
            <a:xfrm>
              <a:off x="2123728" y="6096178"/>
              <a:ext cx="5236209" cy="615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>
                <a:buAutoNum type="arabicParenBoth"/>
              </a:pPr>
              <a:r>
                <a:rPr lang="es-CL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La escala varía entre 0 y 100 puntos. En esta escala un valor más cercano a 0 indica un menor nivel de logro, y un valor más cercano a 100 indica un mayor logro en el indicador.</a:t>
              </a:r>
            </a:p>
            <a:p>
              <a:pPr marL="228600" indent="-228600">
                <a:buFontTx/>
                <a:buAutoNum type="arabicParenBoth"/>
              </a:pPr>
              <a:r>
                <a:rPr lang="es-ES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El símbolo que acompaña al dato indica que el puntaje respecto de la evaluación anterior es: </a:t>
              </a:r>
              <a:endParaRPr lang="es-ES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  <a:p>
              <a:r>
                <a:rPr lang="es-CL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        •: 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similar.                       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  <a:sym typeface="Wingdings 3" panose="05040102010807070707" pitchFamily="18" charset="2"/>
                </a:rPr>
                <a:t>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: más alto.                  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  <a:sym typeface="Wingdings 3" panose="05040102010807070707" pitchFamily="18" charset="2"/>
                </a:rPr>
                <a:t>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: más bajo</a:t>
              </a:r>
              <a:r>
                <a:rPr lang="es-CL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.</a:t>
              </a:r>
              <a:endPara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Rectángulo 16"/>
            <p:cNvSpPr/>
            <p:nvPr/>
          </p:nvSpPr>
          <p:spPr>
            <a:xfrm>
              <a:off x="1763688" y="6096178"/>
              <a:ext cx="58391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sz="800" i="1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Notas</a:t>
              </a:r>
              <a:r>
                <a:rPr lang="es-ES" sz="800" i="1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:</a:t>
              </a:r>
              <a:endParaRPr lang="es-CL" sz="800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6" name="Imagen 5" descr="RBD_8B_TEND 2014_2017_IND_PF.PNG" title="RBD_8B_TEND 2014_2017_IND_P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50" y="2057400"/>
            <a:ext cx="68615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8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" y="0"/>
            <a:ext cx="9138518" cy="6858000"/>
          </a:xfrm>
          <a:prstGeom prst="rect">
            <a:avLst/>
          </a:prstGeom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849126" y="489446"/>
            <a:ext cx="74566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eaLnBrk="1" hangingPunct="1"/>
            <a:r>
              <a:rPr lang="es-ES_tradnl" dirty="0">
                <a:solidFill>
                  <a:srgbClr val="053B66"/>
                </a:solidFill>
                <a:latin typeface="Century Gothic" pitchFamily="8" charset="0"/>
              </a:rPr>
              <a:t>Resultados de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Indicadores de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Desarrollo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P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ersonal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y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Social (IDPS)</a:t>
            </a:r>
            <a:endParaRPr lang="es-CL" dirty="0">
              <a:solidFill>
                <a:srgbClr val="053B66"/>
              </a:solidFill>
              <a:latin typeface="Century Gothic" pitchFamily="8" charset="0"/>
            </a:endParaRPr>
          </a:p>
          <a:p>
            <a:pPr eaLnBrk="1" hangingPunct="1"/>
            <a:r>
              <a:rPr lang="es-ES_tradnl" b="1" dirty="0" smtClean="0">
                <a:solidFill>
                  <a:srgbClr val="053B66"/>
                </a:solidFill>
                <a:latin typeface="Century Gothic" pitchFamily="8" charset="0"/>
              </a:rPr>
              <a:t>Participación y formación ciudadana</a:t>
            </a:r>
            <a:endParaRPr lang="es-ES_tradnl" b="1" dirty="0">
              <a:solidFill>
                <a:srgbClr val="053B66"/>
              </a:solidFill>
              <a:latin typeface="Century Gothic" pitchFamily="8" charset="0"/>
            </a:endParaRPr>
          </a:p>
        </p:txBody>
      </p:sp>
      <p:sp>
        <p:nvSpPr>
          <p:cNvPr id="12" name="Rectángulo 3"/>
          <p:cNvSpPr/>
          <p:nvPr/>
        </p:nvSpPr>
        <p:spPr>
          <a:xfrm>
            <a:off x="1837698" y="1630850"/>
            <a:ext cx="54710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L" sz="1200" b="1" dirty="0">
                <a:solidFill>
                  <a:srgbClr val="053B66"/>
                </a:solidFill>
                <a:latin typeface="Century Gothic" pitchFamily="8" charset="0"/>
              </a:rPr>
              <a:t>Distribución de respuestas en los niveles del indicador</a:t>
            </a:r>
          </a:p>
        </p:txBody>
      </p:sp>
      <p:pic>
        <p:nvPicPr>
          <p:cNvPr id="6" name="Imagen 5" descr="IRE_DOC_DIR_IIM_2016_V010_30ENE.pdf (PROTEGIDO)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5" t="76329" r="28738" b="19282"/>
          <a:stretch/>
        </p:blipFill>
        <p:spPr>
          <a:xfrm>
            <a:off x="3385104" y="5585969"/>
            <a:ext cx="2376264" cy="216024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621035" y="620688"/>
            <a:ext cx="144016" cy="144016"/>
          </a:xfrm>
          <a:prstGeom prst="ellipse">
            <a:avLst/>
          </a:prstGeom>
          <a:solidFill>
            <a:srgbClr val="008C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RBD_8B_IND_PF_DISTRIBUCION_RESPUESTAS_2017.PNG" title="RBD_8B_IND_PF_DISTRIBUCION_RESPUESTAS_201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436" y="2057400"/>
            <a:ext cx="13716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6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849126" y="489446"/>
            <a:ext cx="76852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eaLnBrk="1" hangingPunct="1"/>
            <a:r>
              <a:rPr lang="es-ES_tradnl" dirty="0">
                <a:solidFill>
                  <a:srgbClr val="053B66"/>
                </a:solidFill>
                <a:latin typeface="Century Gothic" pitchFamily="8" charset="0"/>
              </a:rPr>
              <a:t>Resultados de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Indicadores de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Desarrollo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P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ersonal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y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Social (IDPS)</a:t>
            </a:r>
            <a:endParaRPr lang="es-CL" dirty="0">
              <a:solidFill>
                <a:srgbClr val="053B66"/>
              </a:solidFill>
              <a:latin typeface="Century Gothic" pitchFamily="8" charset="0"/>
            </a:endParaRPr>
          </a:p>
          <a:p>
            <a:pPr eaLnBrk="1" hangingPunct="1"/>
            <a:r>
              <a:rPr lang="es-ES_tradnl" b="1" dirty="0" smtClean="0">
                <a:solidFill>
                  <a:srgbClr val="053B66"/>
                </a:solidFill>
                <a:latin typeface="Century Gothic" pitchFamily="8" charset="0"/>
              </a:rPr>
              <a:t>Hábitos de vida saludable</a:t>
            </a:r>
            <a:endParaRPr lang="es-ES_tradnl" b="1" dirty="0">
              <a:solidFill>
                <a:srgbClr val="053B66"/>
              </a:solidFill>
              <a:latin typeface="Century Gothic" pitchFamily="8" charset="0"/>
            </a:endParaRPr>
          </a:p>
        </p:txBody>
      </p:sp>
      <p:sp>
        <p:nvSpPr>
          <p:cNvPr id="52" name="Rectángulo 16"/>
          <p:cNvSpPr/>
          <p:nvPr/>
        </p:nvSpPr>
        <p:spPr>
          <a:xfrm>
            <a:off x="1333027" y="5978873"/>
            <a:ext cx="59937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arenBoth"/>
            </a:pPr>
            <a:r>
              <a:rPr lang="es-CL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La escala varía entre 0 y 100 puntos. En esta escala un valor más cercano a 0 indica un menor nivel de logro, y un valor más cercano a 100 indica un mayor logro en el indicador.</a:t>
            </a:r>
          </a:p>
          <a:p>
            <a:pPr marL="228600" indent="-228600">
              <a:buFontTx/>
              <a:buAutoNum type="arabicParenBoth"/>
            </a:pPr>
            <a:r>
              <a:rPr lang="es-CL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// En la evaluación 2014 no se reportó el puntaje en esta dimensión.</a:t>
            </a:r>
          </a:p>
          <a:p>
            <a:pPr marL="228600" indent="-228600">
              <a:buFontTx/>
              <a:buAutoNum type="arabicParenBoth"/>
            </a:pPr>
            <a:r>
              <a:rPr lang="es-CL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El símbolo </a:t>
            </a:r>
            <a:r>
              <a:rPr lang="es-CL" sz="800" dirty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que acompaña al dato indica </a:t>
            </a:r>
            <a:r>
              <a:rPr lang="es-CL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que el puntaje, </a:t>
            </a:r>
            <a:r>
              <a:rPr lang="es-CL" sz="800" dirty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respecto de la evaluación anterior y de </a:t>
            </a:r>
            <a:r>
              <a:rPr lang="es-CL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establecimientos </a:t>
            </a:r>
            <a:r>
              <a:rPr lang="es-CL" sz="800" dirty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del mismo </a:t>
            </a:r>
            <a:r>
              <a:rPr lang="es-CL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GSE, </a:t>
            </a:r>
            <a:r>
              <a:rPr lang="es-CL" sz="800" dirty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es:  </a:t>
            </a:r>
            <a:r>
              <a:rPr lang="es-CL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                            •: </a:t>
            </a:r>
            <a:r>
              <a:rPr lang="es-CL" sz="800" dirty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similar.                       </a:t>
            </a:r>
            <a:r>
              <a:rPr lang="es-CL" sz="800" dirty="0">
                <a:solidFill>
                  <a:scrgbClr r="1811" g="5164" b="12072"/>
                </a:solidFill>
                <a:latin typeface="Century Gothic" panose="020B0502020202020204" pitchFamily="34" charset="0"/>
                <a:sym typeface="Wingdings 3" panose="05040102010807070707" pitchFamily="18" charset="2"/>
              </a:rPr>
              <a:t></a:t>
            </a:r>
            <a:r>
              <a:rPr lang="es-CL" sz="800" dirty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: más alto.                  </a:t>
            </a:r>
            <a:r>
              <a:rPr lang="es-CL" sz="800" dirty="0">
                <a:solidFill>
                  <a:scrgbClr r="1811" g="5164" b="12072"/>
                </a:solidFill>
                <a:latin typeface="Century Gothic" panose="020B0502020202020204" pitchFamily="34" charset="0"/>
                <a:sym typeface="Wingdings 3" panose="05040102010807070707" pitchFamily="18" charset="2"/>
              </a:rPr>
              <a:t></a:t>
            </a:r>
            <a:r>
              <a:rPr lang="es-CL" sz="800" dirty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: más </a:t>
            </a:r>
            <a:r>
              <a:rPr lang="es-CL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bajo.</a:t>
            </a:r>
            <a:endParaRPr lang="es-CL" sz="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s-CL" sz="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Rectángulo 16"/>
          <p:cNvSpPr/>
          <p:nvPr/>
        </p:nvSpPr>
        <p:spPr>
          <a:xfrm>
            <a:off x="971600" y="5978873"/>
            <a:ext cx="5308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800" i="1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Notas</a:t>
            </a:r>
            <a:r>
              <a:rPr lang="es-ES" sz="800" i="1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:</a:t>
            </a:r>
            <a:endParaRPr lang="es-CL" sz="800" i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621035" y="620688"/>
            <a:ext cx="144016" cy="144016"/>
          </a:xfrm>
          <a:prstGeom prst="ellipse">
            <a:avLst/>
          </a:prstGeom>
          <a:solidFill>
            <a:srgbClr val="008C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3688585" y="1633402"/>
            <a:ext cx="17668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200" b="1" dirty="0">
                <a:solidFill>
                  <a:srgbClr val="053B66"/>
                </a:solidFill>
                <a:latin typeface="Century Gothic" pitchFamily="8" charset="0"/>
              </a:rPr>
              <a:t>Resultados </a:t>
            </a:r>
            <a:r>
              <a:rPr lang="es-ES" sz="1200" b="1" dirty="0" smtClean="0">
                <a:solidFill>
                  <a:srgbClr val="053B66"/>
                </a:solidFill>
                <a:latin typeface="Century Gothic" pitchFamily="8" charset="0"/>
              </a:rPr>
              <a:t>generales</a:t>
            </a:r>
            <a:endParaRPr lang="es-ES" sz="1200" b="1" dirty="0"/>
          </a:p>
        </p:txBody>
      </p:sp>
      <p:sp>
        <p:nvSpPr>
          <p:cNvPr id="4" name="Rectángulo 3"/>
          <p:cNvSpPr/>
          <p:nvPr/>
        </p:nvSpPr>
        <p:spPr>
          <a:xfrm>
            <a:off x="3058099" y="2705100"/>
            <a:ext cx="13756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70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767318" y="2705100"/>
            <a:ext cx="32255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● -1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329424" y="2705100"/>
            <a:ext cx="13756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69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038307" y="2705100"/>
            <a:ext cx="32255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↑ 9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596340" y="2705100"/>
            <a:ext cx="13756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78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892812" y="2705100"/>
            <a:ext cx="282320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↑ 9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929058" y="3580848"/>
            <a:ext cx="16337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73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513199" y="3580848"/>
            <a:ext cx="3733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● 5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200383" y="3580848"/>
            <a:ext cx="16337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78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3784188" y="3580848"/>
            <a:ext cx="3733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↑ 11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5467299" y="3580848"/>
            <a:ext cx="16337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89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5628016" y="3580848"/>
            <a:ext cx="3352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↑ 13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3593088" y="4071191"/>
            <a:ext cx="3064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//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4217381" y="4071191"/>
            <a:ext cx="3064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//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4202787" y="4071191"/>
            <a:ext cx="16289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66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3784188" y="4071191"/>
            <a:ext cx="3733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↑ 8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5469703" y="4071191"/>
            <a:ext cx="16289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74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5628016" y="4071191"/>
            <a:ext cx="3352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↑ 6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2935470" y="4563576"/>
            <a:ext cx="16209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62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2513199" y="4563576"/>
            <a:ext cx="3733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● 1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4206795" y="4563576"/>
            <a:ext cx="16209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63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3784188" y="4563576"/>
            <a:ext cx="3733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↑ 8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5473711" y="4563576"/>
            <a:ext cx="16209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71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5628016" y="4563576"/>
            <a:ext cx="3352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↑ 10</a:t>
            </a:r>
          </a:p>
        </p:txBody>
      </p:sp>
    </p:spTree>
    <p:extLst>
      <p:ext uri="{BB962C8B-B14F-4D97-AF65-F5344CB8AC3E}">
        <p14:creationId xmlns:p14="http://schemas.microsoft.com/office/powerpoint/2010/main" val="14437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" y="0"/>
            <a:ext cx="9138518" cy="6858000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800172" y="1554167"/>
            <a:ext cx="55436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r>
              <a:rPr lang="es-CL" sz="1200" b="1" dirty="0">
                <a:solidFill>
                  <a:srgbClr val="053B66"/>
                </a:solidFill>
                <a:latin typeface="Century Gothic" pitchFamily="8" charset="0"/>
                <a:ea typeface="+mn-ea"/>
              </a:rPr>
              <a:t>Puntajes </a:t>
            </a:r>
            <a:r>
              <a:rPr lang="es-CL" sz="1200" b="1" dirty="0" smtClean="0">
                <a:solidFill>
                  <a:srgbClr val="053B66"/>
                </a:solidFill>
                <a:latin typeface="Century Gothic" pitchFamily="8" charset="0"/>
                <a:ea typeface="+mn-ea"/>
              </a:rPr>
              <a:t>8° </a:t>
            </a:r>
            <a:r>
              <a:rPr lang="es-CL" sz="1200" b="1" dirty="0">
                <a:solidFill>
                  <a:srgbClr val="053B66"/>
                </a:solidFill>
                <a:latin typeface="Century Gothic" pitchFamily="8" charset="0"/>
                <a:ea typeface="+mn-ea"/>
              </a:rPr>
              <a:t>básico en el indicador </a:t>
            </a:r>
            <a:r>
              <a:rPr lang="es-ES_tradnl" sz="1200" b="1" dirty="0">
                <a:solidFill>
                  <a:srgbClr val="053B66"/>
                </a:solidFill>
                <a:latin typeface="Century Gothic" pitchFamily="8" charset="0"/>
              </a:rPr>
              <a:t>Hábitos de vida </a:t>
            </a:r>
            <a:r>
              <a:rPr lang="es-ES_tradnl" sz="1200" b="1" dirty="0" smtClean="0">
                <a:solidFill>
                  <a:srgbClr val="053B66"/>
                </a:solidFill>
                <a:latin typeface="Century Gothic" pitchFamily="8" charset="0"/>
              </a:rPr>
              <a:t>saludable </a:t>
            </a:r>
            <a:r>
              <a:rPr lang="es-CL" sz="1200" b="1" dirty="0" smtClean="0">
                <a:solidFill>
                  <a:srgbClr val="053B66"/>
                </a:solidFill>
                <a:latin typeface="Century Gothic" pitchFamily="8" charset="0"/>
                <a:ea typeface="+mn-ea"/>
              </a:rPr>
              <a:t>2014-2017</a:t>
            </a:r>
            <a:endParaRPr lang="es-ES" sz="1200" b="1" dirty="0">
              <a:solidFill>
                <a:srgbClr val="053B66"/>
              </a:solidFill>
              <a:latin typeface="Century Gothic" pitchFamily="8" charset="0"/>
              <a:ea typeface="+mn-ea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849126" y="489446"/>
            <a:ext cx="73042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eaLnBrk="1" hangingPunct="1"/>
            <a:r>
              <a:rPr lang="es-ES_tradnl" dirty="0">
                <a:solidFill>
                  <a:srgbClr val="053B66"/>
                </a:solidFill>
                <a:latin typeface="Century Gothic" pitchFamily="8" charset="0"/>
              </a:rPr>
              <a:t>Resultados de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Indicadores de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Desarrollo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P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ersonal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y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Social (IDPS)</a:t>
            </a:r>
            <a:endParaRPr lang="es-CL" dirty="0">
              <a:solidFill>
                <a:srgbClr val="053B66"/>
              </a:solidFill>
              <a:latin typeface="Century Gothic" pitchFamily="8" charset="0"/>
            </a:endParaRPr>
          </a:p>
          <a:p>
            <a:r>
              <a:rPr lang="es-ES_tradnl" b="1" dirty="0">
                <a:solidFill>
                  <a:srgbClr val="053B66"/>
                </a:solidFill>
                <a:latin typeface="Century Gothic" pitchFamily="8" charset="0"/>
              </a:rPr>
              <a:t>Hábitos de vida saludable</a:t>
            </a:r>
          </a:p>
        </p:txBody>
      </p:sp>
      <p:sp>
        <p:nvSpPr>
          <p:cNvPr id="13" name="Elipse 12"/>
          <p:cNvSpPr/>
          <p:nvPr/>
        </p:nvSpPr>
        <p:spPr>
          <a:xfrm>
            <a:off x="621035" y="620688"/>
            <a:ext cx="144016" cy="144016"/>
          </a:xfrm>
          <a:prstGeom prst="ellipse">
            <a:avLst/>
          </a:prstGeom>
          <a:solidFill>
            <a:srgbClr val="008C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4" name="Grupo 13"/>
          <p:cNvGrpSpPr/>
          <p:nvPr/>
        </p:nvGrpSpPr>
        <p:grpSpPr>
          <a:xfrm>
            <a:off x="1139450" y="6150117"/>
            <a:ext cx="6251950" cy="584775"/>
            <a:chOff x="1763688" y="6096178"/>
            <a:chExt cx="5596249" cy="615608"/>
          </a:xfrm>
        </p:grpSpPr>
        <p:sp>
          <p:nvSpPr>
            <p:cNvPr id="15" name="Rectángulo 16"/>
            <p:cNvSpPr/>
            <p:nvPr/>
          </p:nvSpPr>
          <p:spPr>
            <a:xfrm>
              <a:off x="2123728" y="6096178"/>
              <a:ext cx="5236209" cy="615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>
                <a:buAutoNum type="arabicParenBoth"/>
              </a:pPr>
              <a:r>
                <a:rPr lang="es-CL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La escala varía entre 0 y 100 puntos. En esta escala un valor más cercano a 0 indica un menor nivel de logro, y un valor más cercano a 100 indica un mayor logro en el indicador.</a:t>
              </a:r>
            </a:p>
            <a:p>
              <a:pPr marL="228600" indent="-228600">
                <a:buFontTx/>
                <a:buAutoNum type="arabicParenBoth"/>
              </a:pPr>
              <a:r>
                <a:rPr lang="es-ES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El símbolo que acompaña al dato indica que el puntaje respecto de la evaluación anterior es: </a:t>
              </a:r>
              <a:endParaRPr lang="es-ES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  <a:p>
              <a:r>
                <a:rPr lang="es-CL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        •: 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similar.                       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  <a:sym typeface="Wingdings 3" panose="05040102010807070707" pitchFamily="18" charset="2"/>
                </a:rPr>
                <a:t>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: más alto.                  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  <a:sym typeface="Wingdings 3" panose="05040102010807070707" pitchFamily="18" charset="2"/>
                </a:rPr>
                <a:t></a:t>
              </a:r>
              <a:r>
                <a:rPr lang="es-CL" sz="800" dirty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: más bajo</a:t>
              </a:r>
              <a:r>
                <a:rPr lang="es-CL" sz="800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.</a:t>
              </a:r>
              <a:endPara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Rectángulo 16"/>
            <p:cNvSpPr/>
            <p:nvPr/>
          </p:nvSpPr>
          <p:spPr>
            <a:xfrm>
              <a:off x="1763688" y="6096178"/>
              <a:ext cx="58391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sz="800" i="1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Notas</a:t>
              </a:r>
              <a:r>
                <a:rPr lang="es-ES" sz="800" i="1" dirty="0" smtClean="0">
                  <a:solidFill>
                    <a:scrgbClr r="1811" g="5164" b="12072"/>
                  </a:solidFill>
                  <a:latin typeface="Century Gothic" panose="020B0502020202020204" pitchFamily="34" charset="0"/>
                </a:rPr>
                <a:t>:</a:t>
              </a:r>
              <a:endParaRPr lang="es-CL" sz="800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6" name="Imagen 5" descr="RBD_8B_TEND 2014_2017_IND_HV.PNG" title="RBD_8B_TEND 2014_2017_IND_H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50" y="2057400"/>
            <a:ext cx="68615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2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" y="0"/>
            <a:ext cx="9138518" cy="6858000"/>
          </a:xfrm>
          <a:prstGeom prst="rect">
            <a:avLst/>
          </a:prstGeom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849126" y="489446"/>
            <a:ext cx="73042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eaLnBrk="1" hangingPunct="1"/>
            <a:r>
              <a:rPr lang="es-ES_tradnl" dirty="0">
                <a:solidFill>
                  <a:srgbClr val="053B66"/>
                </a:solidFill>
                <a:latin typeface="Century Gothic" pitchFamily="8" charset="0"/>
              </a:rPr>
              <a:t>Resultados de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Indicadores de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Desarrollo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P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ersonal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y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Social (IDPS)</a:t>
            </a:r>
            <a:endParaRPr lang="es-CL" dirty="0">
              <a:solidFill>
                <a:srgbClr val="053B66"/>
              </a:solidFill>
              <a:latin typeface="Century Gothic" pitchFamily="8" charset="0"/>
            </a:endParaRPr>
          </a:p>
          <a:p>
            <a:pPr eaLnBrk="1" hangingPunct="1"/>
            <a:r>
              <a:rPr lang="es-ES_tradnl" b="1" dirty="0" smtClean="0">
                <a:solidFill>
                  <a:srgbClr val="053B66"/>
                </a:solidFill>
                <a:latin typeface="Century Gothic" pitchFamily="8" charset="0"/>
              </a:rPr>
              <a:t>Hábitos de vida saludable</a:t>
            </a:r>
            <a:endParaRPr lang="es-ES_tradnl" b="1" dirty="0">
              <a:solidFill>
                <a:srgbClr val="053B66"/>
              </a:solidFill>
              <a:latin typeface="Century Gothic" pitchFamily="8" charset="0"/>
            </a:endParaRPr>
          </a:p>
        </p:txBody>
      </p:sp>
      <p:sp>
        <p:nvSpPr>
          <p:cNvPr id="12" name="Rectángulo 3"/>
          <p:cNvSpPr/>
          <p:nvPr/>
        </p:nvSpPr>
        <p:spPr>
          <a:xfrm>
            <a:off x="1847323" y="1630850"/>
            <a:ext cx="54710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L" sz="1200" b="1" dirty="0">
                <a:solidFill>
                  <a:srgbClr val="053B66"/>
                </a:solidFill>
                <a:latin typeface="Century Gothic" pitchFamily="8" charset="0"/>
              </a:rPr>
              <a:t>Distribución de respuestas en los niveles del indicador</a:t>
            </a:r>
          </a:p>
        </p:txBody>
      </p:sp>
      <p:pic>
        <p:nvPicPr>
          <p:cNvPr id="6" name="Imagen 5" descr="IRE_DOC_DIR_IIM_2016_V010_30ENE.pdf (PROTEGIDO)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5" t="76329" r="28738" b="19282"/>
          <a:stretch/>
        </p:blipFill>
        <p:spPr>
          <a:xfrm>
            <a:off x="3394729" y="5585969"/>
            <a:ext cx="2376264" cy="216024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621035" y="620688"/>
            <a:ext cx="144016" cy="144016"/>
          </a:xfrm>
          <a:prstGeom prst="ellipse">
            <a:avLst/>
          </a:prstGeom>
          <a:solidFill>
            <a:srgbClr val="008C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RBD_8B_IND_HV_DISTRIBUCION_RESPUESTAS_2017.PNG" title="RBD_8B_IND_HV_DISTRIBUCION_RESPUESTAS_201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057400"/>
            <a:ext cx="13716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1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11760" y="764704"/>
            <a:ext cx="3600400" cy="720080"/>
          </a:xfrm>
        </p:spPr>
        <p:txBody>
          <a:bodyPr>
            <a:normAutofit/>
          </a:bodyPr>
          <a:lstStyle/>
          <a:p>
            <a:r>
              <a:rPr lang="es-CL" sz="3600" dirty="0"/>
              <a:t>Matrícula 2018</a:t>
            </a:r>
            <a:endParaRPr lang="es-CL" sz="3600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600200"/>
            <a:ext cx="7704856" cy="4637112"/>
          </a:xfrm>
        </p:spPr>
        <p:txBody>
          <a:bodyPr>
            <a:normAutofit fontScale="62500" lnSpcReduction="20000"/>
          </a:bodyPr>
          <a:lstStyle/>
          <a:p>
            <a:r>
              <a:rPr lang="es-CL" sz="4400" dirty="0" smtClean="0"/>
              <a:t>416 alumnos/as</a:t>
            </a:r>
          </a:p>
          <a:p>
            <a:r>
              <a:rPr lang="es-CL" sz="4400" dirty="0" err="1" smtClean="0"/>
              <a:t>Parvularia</a:t>
            </a:r>
            <a:r>
              <a:rPr lang="es-CL" sz="4400" dirty="0" smtClean="0"/>
              <a:t>: 50</a:t>
            </a:r>
          </a:p>
          <a:p>
            <a:r>
              <a:rPr lang="es-CL" sz="4400" dirty="0" smtClean="0"/>
              <a:t>Básica: 179</a:t>
            </a:r>
          </a:p>
          <a:p>
            <a:r>
              <a:rPr lang="es-CL" sz="4400" dirty="0" smtClean="0"/>
              <a:t>Media: 187</a:t>
            </a:r>
            <a:endParaRPr lang="es-CL" sz="4400" dirty="0"/>
          </a:p>
          <a:p>
            <a:r>
              <a:rPr lang="es-CL" sz="4400" dirty="0"/>
              <a:t>Planta docente: </a:t>
            </a:r>
            <a:r>
              <a:rPr lang="es-CL" sz="4400" dirty="0" smtClean="0"/>
              <a:t>38 profesores y </a:t>
            </a:r>
            <a:r>
              <a:rPr lang="es-CL" sz="4400" dirty="0" err="1" smtClean="0"/>
              <a:t>co</a:t>
            </a:r>
            <a:r>
              <a:rPr lang="es-CL" sz="4400" dirty="0" smtClean="0"/>
              <a:t> - educadoras. </a:t>
            </a:r>
            <a:endParaRPr lang="es-CL" sz="4400" dirty="0"/>
          </a:p>
          <a:p>
            <a:r>
              <a:rPr lang="es-CL" sz="4400" dirty="0" smtClean="0"/>
              <a:t>Administrativos: 5</a:t>
            </a:r>
          </a:p>
          <a:p>
            <a:r>
              <a:rPr lang="es-CL" sz="4400" dirty="0" smtClean="0"/>
              <a:t>Directivos: 7</a:t>
            </a:r>
            <a:endParaRPr lang="es-CL" sz="4400" dirty="0"/>
          </a:p>
          <a:p>
            <a:r>
              <a:rPr lang="es-CL" sz="4400" dirty="0"/>
              <a:t>Cursos Educación </a:t>
            </a:r>
            <a:r>
              <a:rPr lang="es-CL" sz="4400" dirty="0" err="1"/>
              <a:t>Parvularia</a:t>
            </a:r>
            <a:r>
              <a:rPr lang="es-CL" sz="4400" dirty="0"/>
              <a:t>: </a:t>
            </a:r>
            <a:r>
              <a:rPr lang="es-CL" sz="4400" dirty="0" smtClean="0"/>
              <a:t>2</a:t>
            </a:r>
            <a:endParaRPr lang="es-CL" sz="4400" dirty="0"/>
          </a:p>
          <a:p>
            <a:r>
              <a:rPr lang="es-CL" sz="4400" dirty="0"/>
              <a:t>Cursos Básica: </a:t>
            </a:r>
            <a:r>
              <a:rPr lang="es-CL" sz="4400" dirty="0" smtClean="0"/>
              <a:t>6. (administración interna)</a:t>
            </a:r>
            <a:endParaRPr lang="es-CL" sz="4400" dirty="0"/>
          </a:p>
          <a:p>
            <a:r>
              <a:rPr lang="es-CL" sz="4400" dirty="0"/>
              <a:t>Cursos Media: </a:t>
            </a:r>
            <a:r>
              <a:rPr lang="es-CL" sz="4400" dirty="0" smtClean="0"/>
              <a:t>6. </a:t>
            </a:r>
            <a:r>
              <a:rPr lang="es-CL" sz="4400" dirty="0"/>
              <a:t>(administración interna)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669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" y="0"/>
            <a:ext cx="9138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7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" y="0"/>
            <a:ext cx="9138518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490105" y="2031823"/>
            <a:ext cx="1228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6" name="CuadroTexto 5"/>
          <p:cNvSpPr txBox="1"/>
          <p:nvPr/>
        </p:nvSpPr>
        <p:spPr>
          <a:xfrm>
            <a:off x="1693838" y="2308048"/>
            <a:ext cx="72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849126" y="489446"/>
            <a:ext cx="51630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eaLnBrk="1" hangingPunct="1"/>
            <a:r>
              <a:rPr lang="es-ES_tradnl" b="1" dirty="0" smtClean="0">
                <a:solidFill>
                  <a:srgbClr val="053B66"/>
                </a:solidFill>
                <a:latin typeface="Century Gothic" panose="020B0502020202020204" pitchFamily="34" charset="0"/>
              </a:rPr>
              <a:t>Resultados de aprendizaje Simce </a:t>
            </a:r>
            <a:endParaRPr lang="es-ES_tradnl" b="1" dirty="0">
              <a:solidFill>
                <a:srgbClr val="053B66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es-ES_tradnl" dirty="0">
                <a:solidFill>
                  <a:srgbClr val="053B66"/>
                </a:solidFill>
                <a:latin typeface="Century Gothic" panose="020B0502020202020204" pitchFamily="34" charset="0"/>
              </a:rPr>
              <a:t>8</a:t>
            </a:r>
            <a:r>
              <a:rPr lang="es-ES_tradnl" dirty="0" smtClean="0">
                <a:solidFill>
                  <a:srgbClr val="053B66"/>
                </a:solidFill>
                <a:latin typeface="Century Gothic" panose="020B0502020202020204" pitchFamily="34" charset="0"/>
              </a:rPr>
              <a:t>º </a:t>
            </a:r>
            <a:r>
              <a:rPr lang="es-ES_tradnl" dirty="0">
                <a:solidFill>
                  <a:srgbClr val="053B66"/>
                </a:solidFill>
                <a:latin typeface="Century Gothic" panose="020B0502020202020204" pitchFamily="34" charset="0"/>
              </a:rPr>
              <a:t>básico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1426626" y="5966804"/>
            <a:ext cx="6008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arenBoth"/>
            </a:pPr>
            <a:r>
              <a:rPr lang="es-ES" sz="800" dirty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El símbolo que acompaña al dato indica que el puntaje 2017, respecto a la evaluación anterior </a:t>
            </a:r>
            <a:r>
              <a:rPr lang="es-CL" sz="800" dirty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y de establecimientos del mismo GSE es:</a:t>
            </a:r>
            <a:r>
              <a:rPr lang="es-ES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 </a:t>
            </a:r>
            <a:r>
              <a:rPr lang="es-CL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•: similar.</a:t>
            </a:r>
            <a:r>
              <a:rPr lang="es-CL" sz="800" dirty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 </a:t>
            </a:r>
            <a:r>
              <a:rPr lang="es-CL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   </a:t>
            </a:r>
            <a:r>
              <a:rPr lang="es-CL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  <a:sym typeface="Wingdings 3" panose="05040102010807070707" pitchFamily="18" charset="2"/>
              </a:rPr>
              <a:t></a:t>
            </a:r>
            <a:r>
              <a:rPr lang="es-CL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: significativamente más alto.   </a:t>
            </a:r>
            <a:r>
              <a:rPr lang="es-CL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  <a:sym typeface="Wingdings 3" panose="05040102010807070707" pitchFamily="18" charset="2"/>
              </a:rPr>
              <a:t></a:t>
            </a:r>
            <a:r>
              <a:rPr lang="es-CL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: significativamente más bajo.</a:t>
            </a:r>
          </a:p>
          <a:p>
            <a:pPr marL="228600" indent="-228600">
              <a:buAutoNum type="arabicParenBoth"/>
            </a:pPr>
            <a:r>
              <a:rPr lang="es-CL" sz="800" dirty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Este año no se reportan resultados de 8° básico según Estándares de Aprendizaje debido a que estos deben ser actualizados (Decreto Supremo de Educación N.º 129/2013), de acuerdo a las Bases Curriculares recién implementadas (Decreto Supremo N.° 614/2013).</a:t>
            </a:r>
          </a:p>
          <a:p>
            <a:pPr algn="just"/>
            <a:endParaRPr lang="es-CL" sz="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ángulo 16"/>
          <p:cNvSpPr/>
          <p:nvPr/>
        </p:nvSpPr>
        <p:spPr>
          <a:xfrm>
            <a:off x="1073001" y="5966804"/>
            <a:ext cx="6667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800" i="1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Notas</a:t>
            </a:r>
            <a:r>
              <a:rPr lang="es-ES" sz="800" i="1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:</a:t>
            </a:r>
            <a:endParaRPr lang="es-CL" sz="800" i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621035" y="620688"/>
            <a:ext cx="144016" cy="144016"/>
          </a:xfrm>
          <a:prstGeom prst="ellipse">
            <a:avLst/>
          </a:prstGeom>
          <a:solidFill>
            <a:srgbClr val="008C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2070134" y="1754824"/>
            <a:ext cx="17668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200" b="1" dirty="0">
                <a:solidFill>
                  <a:srgbClr val="053B66"/>
                </a:solidFill>
                <a:latin typeface="Century Gothic" panose="020B0502020202020204" pitchFamily="34" charset="0"/>
              </a:rPr>
              <a:t>Resultados </a:t>
            </a:r>
            <a:r>
              <a:rPr lang="es-ES_tradnl" sz="1200" b="1" dirty="0" smtClean="0">
                <a:solidFill>
                  <a:srgbClr val="053B66"/>
                </a:solidFill>
                <a:latin typeface="Century Gothic" panose="020B0502020202020204" pitchFamily="34" charset="0"/>
              </a:rPr>
              <a:t>generales</a:t>
            </a:r>
            <a:endParaRPr lang="es-ES" sz="1200" b="1" dirty="0"/>
          </a:p>
        </p:txBody>
      </p:sp>
      <p:sp>
        <p:nvSpPr>
          <p:cNvPr id="5" name="Rectángulo 4"/>
          <p:cNvSpPr/>
          <p:nvPr/>
        </p:nvSpPr>
        <p:spPr>
          <a:xfrm>
            <a:off x="1990282" y="3310939"/>
            <a:ext cx="15568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262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017448" y="3310939"/>
            <a:ext cx="3352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● 6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333244" y="3310939"/>
            <a:ext cx="30299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● 2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955016" y="3926788"/>
            <a:ext cx="16273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280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941248" y="3926788"/>
            <a:ext cx="3505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● -1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262712" y="3926788"/>
            <a:ext cx="31710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● -2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978259" y="4529467"/>
            <a:ext cx="15808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283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921561" y="4529467"/>
            <a:ext cx="35445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● -1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3321222" y="4529467"/>
            <a:ext cx="305404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● 7</a:t>
            </a:r>
          </a:p>
        </p:txBody>
      </p:sp>
    </p:spTree>
    <p:extLst>
      <p:ext uri="{BB962C8B-B14F-4D97-AF65-F5344CB8AC3E}">
        <p14:creationId xmlns:p14="http://schemas.microsoft.com/office/powerpoint/2010/main" val="157875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" y="-20855"/>
            <a:ext cx="9138518" cy="6858000"/>
          </a:xfrm>
          <a:prstGeom prst="rect">
            <a:avLst/>
          </a:prstGeom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1934072" y="3313499"/>
            <a:ext cx="5257800" cy="28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algn="ctr" eaLnBrk="1" hangingPunct="1"/>
            <a:r>
              <a:rPr lang="es-ES_tradnl" sz="1200" b="1" dirty="0" smtClean="0">
                <a:solidFill>
                  <a:srgbClr val="053B66"/>
                </a:solidFill>
                <a:latin typeface="Century Gothic" panose="020B0502020202020204" pitchFamily="34" charset="0"/>
              </a:rPr>
              <a:t>Tendencia de los </a:t>
            </a:r>
            <a:r>
              <a:rPr lang="es-ES_tradnl" sz="1200" b="1" dirty="0">
                <a:solidFill>
                  <a:srgbClr val="053B66"/>
                </a:solidFill>
                <a:latin typeface="Century Gothic" panose="020B0502020202020204" pitchFamily="34" charset="0"/>
              </a:rPr>
              <a:t>resultados </a:t>
            </a:r>
            <a:r>
              <a:rPr lang="es-ES_tradnl" sz="1200" b="1" dirty="0" smtClean="0">
                <a:solidFill>
                  <a:srgbClr val="053B66"/>
                </a:solidFill>
                <a:latin typeface="Century Gothic" panose="020B0502020202020204" pitchFamily="34" charset="0"/>
              </a:rPr>
              <a:t>en los últimos años, prueba</a:t>
            </a:r>
            <a:r>
              <a:rPr lang="es-ES_tradnl" sz="1200" dirty="0" smtClean="0">
                <a:solidFill>
                  <a:srgbClr val="053B66"/>
                </a:solidFill>
                <a:latin typeface="Century Gothic" panose="020B0502020202020204" pitchFamily="34" charset="0"/>
              </a:rPr>
              <a:t> </a:t>
            </a:r>
            <a:r>
              <a:rPr lang="es-ES_tradnl" sz="1200" b="1" dirty="0">
                <a:solidFill>
                  <a:srgbClr val="053B66"/>
                </a:solidFill>
                <a:latin typeface="Century Gothic" panose="020B0502020202020204" pitchFamily="34" charset="0"/>
              </a:rPr>
              <a:t>Matemática</a:t>
            </a: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1271132" y="152400"/>
            <a:ext cx="65836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algn="ctr" eaLnBrk="1" hangingPunct="1"/>
            <a:r>
              <a:rPr lang="es-ES_tradnl" sz="1200" b="1" dirty="0" smtClean="0">
                <a:solidFill>
                  <a:srgbClr val="053B66"/>
                </a:solidFill>
                <a:latin typeface="Century Gothic" panose="020B0502020202020204" pitchFamily="34" charset="0"/>
              </a:rPr>
              <a:t>Tendencia de los </a:t>
            </a:r>
            <a:r>
              <a:rPr lang="es-ES_tradnl" sz="1200" b="1" dirty="0">
                <a:solidFill>
                  <a:srgbClr val="053B66"/>
                </a:solidFill>
                <a:latin typeface="Century Gothic" panose="020B0502020202020204" pitchFamily="34" charset="0"/>
              </a:rPr>
              <a:t>resultados </a:t>
            </a:r>
            <a:r>
              <a:rPr lang="es-ES_tradnl" sz="1200" b="1" dirty="0" smtClean="0">
                <a:solidFill>
                  <a:srgbClr val="053B66"/>
                </a:solidFill>
                <a:latin typeface="Century Gothic" panose="020B0502020202020204" pitchFamily="34" charset="0"/>
              </a:rPr>
              <a:t>en los últimos años,</a:t>
            </a:r>
            <a:r>
              <a:rPr lang="es-ES_tradnl" sz="1200" b="1" dirty="0">
                <a:solidFill>
                  <a:srgbClr val="053B66"/>
                </a:solidFill>
                <a:latin typeface="Century Gothic" panose="020B0502020202020204" pitchFamily="34" charset="0"/>
              </a:rPr>
              <a:t> </a:t>
            </a:r>
            <a:r>
              <a:rPr lang="es-ES_tradnl" sz="1200" b="1" dirty="0" smtClean="0">
                <a:solidFill>
                  <a:srgbClr val="053B66"/>
                </a:solidFill>
                <a:latin typeface="Century Gothic" panose="020B0502020202020204" pitchFamily="34" charset="0"/>
              </a:rPr>
              <a:t>prueba Lengua y Literatura: Lectura</a:t>
            </a:r>
            <a:endParaRPr lang="es-ES_tradnl" sz="1200" b="1" dirty="0">
              <a:solidFill>
                <a:srgbClr val="053B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674823" y="6460448"/>
            <a:ext cx="66505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        El </a:t>
            </a:r>
            <a:r>
              <a:rPr lang="es-ES" sz="800" dirty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símbolo que acompaña al dato indica que el puntaje promedio respecto de la evaluación anterior es</a:t>
            </a:r>
            <a:r>
              <a:rPr lang="es-ES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:</a:t>
            </a:r>
          </a:p>
          <a:p>
            <a:r>
              <a:rPr lang="es-ES" sz="800" dirty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 </a:t>
            </a:r>
            <a:r>
              <a:rPr lang="es-ES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  </a:t>
            </a:r>
            <a:r>
              <a:rPr lang="es-CL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     •: similar.</a:t>
            </a:r>
            <a:r>
              <a:rPr lang="es-CL" sz="800" dirty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 </a:t>
            </a:r>
            <a:r>
              <a:rPr lang="es-CL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    </a:t>
            </a:r>
            <a:r>
              <a:rPr lang="es-CL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  <a:sym typeface="Wingdings 3" panose="05040102010807070707" pitchFamily="18" charset="2"/>
              </a:rPr>
              <a:t></a:t>
            </a:r>
            <a:r>
              <a:rPr lang="es-CL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: significativamente más alto.     </a:t>
            </a:r>
            <a:r>
              <a:rPr lang="es-CL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  <a:sym typeface="Wingdings 3" panose="05040102010807070707" pitchFamily="18" charset="2"/>
              </a:rPr>
              <a:t></a:t>
            </a:r>
            <a:r>
              <a:rPr lang="es-CL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: significativamente más bajo.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1321198" y="6460448"/>
            <a:ext cx="6667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800" i="1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Nota</a:t>
            </a:r>
            <a:r>
              <a:rPr lang="es-ES" sz="800" i="1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:</a:t>
            </a:r>
            <a:endParaRPr lang="es-CL" sz="800" i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n 5" descr="RBD_TEND_8B_LEN.PNG" title="RBD_TEND_8B_L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359" y="483675"/>
            <a:ext cx="5495226" cy="2743200"/>
          </a:xfrm>
          <a:prstGeom prst="rect">
            <a:avLst/>
          </a:prstGeom>
        </p:spPr>
      </p:pic>
      <p:pic>
        <p:nvPicPr>
          <p:cNvPr id="7" name="Imagen 6" descr="RBD_TEND_8B_MAT.PNG" title="RBD_TEND_8B_MA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172" y="3666420"/>
            <a:ext cx="5485601" cy="273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9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" y="0"/>
            <a:ext cx="9138518" cy="6858000"/>
          </a:xfrm>
          <a:prstGeom prst="rect">
            <a:avLst/>
          </a:prstGeom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909586" y="1052845"/>
            <a:ext cx="73247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algn="ctr" eaLnBrk="1" hangingPunct="1"/>
            <a:r>
              <a:rPr lang="es-ES_tradnl" sz="1200" b="1" dirty="0" smtClean="0">
                <a:solidFill>
                  <a:srgbClr val="053B66"/>
                </a:solidFill>
                <a:latin typeface="Century Gothic" panose="020B0502020202020204" pitchFamily="34" charset="0"/>
              </a:rPr>
              <a:t>Tendencia de los </a:t>
            </a:r>
            <a:r>
              <a:rPr lang="es-ES_tradnl" sz="1200" b="1" dirty="0">
                <a:solidFill>
                  <a:srgbClr val="053B66"/>
                </a:solidFill>
                <a:latin typeface="Century Gothic" panose="020B0502020202020204" pitchFamily="34" charset="0"/>
              </a:rPr>
              <a:t>resultados </a:t>
            </a:r>
            <a:r>
              <a:rPr lang="es-ES_tradnl" sz="1200" b="1" dirty="0" smtClean="0">
                <a:solidFill>
                  <a:srgbClr val="053B66"/>
                </a:solidFill>
                <a:latin typeface="Century Gothic" panose="020B0502020202020204" pitchFamily="34" charset="0"/>
              </a:rPr>
              <a:t>en los últimos años,</a:t>
            </a:r>
            <a:r>
              <a:rPr lang="es-ES_tradnl" sz="1200" b="1" dirty="0">
                <a:solidFill>
                  <a:srgbClr val="053B66"/>
                </a:solidFill>
                <a:latin typeface="Century Gothic" panose="020B0502020202020204" pitchFamily="34" charset="0"/>
              </a:rPr>
              <a:t> </a:t>
            </a:r>
            <a:r>
              <a:rPr lang="es-ES_tradnl" sz="1200" b="1" dirty="0" smtClean="0">
                <a:solidFill>
                  <a:srgbClr val="053B66"/>
                </a:solidFill>
                <a:latin typeface="Century Gothic" panose="020B0502020202020204" pitchFamily="34" charset="0"/>
              </a:rPr>
              <a:t>prueba</a:t>
            </a:r>
            <a:r>
              <a:rPr lang="es-ES_tradnl" sz="1200" dirty="0" smtClean="0">
                <a:solidFill>
                  <a:srgbClr val="053B66"/>
                </a:solidFill>
                <a:latin typeface="Century Gothic" panose="020B0502020202020204" pitchFamily="34" charset="0"/>
              </a:rPr>
              <a:t> </a:t>
            </a:r>
            <a:r>
              <a:rPr lang="es-ES_tradnl" sz="1200" b="1" dirty="0" smtClean="0">
                <a:solidFill>
                  <a:srgbClr val="053B66"/>
                </a:solidFill>
                <a:latin typeface="Century Gothic" panose="020B0502020202020204" pitchFamily="34" charset="0"/>
              </a:rPr>
              <a:t>Ciencias naturales</a:t>
            </a:r>
            <a:endParaRPr lang="es-ES_tradnl" sz="1200" b="1" dirty="0">
              <a:solidFill>
                <a:srgbClr val="053B66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674823" y="6460448"/>
            <a:ext cx="66505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        El </a:t>
            </a:r>
            <a:r>
              <a:rPr lang="es-ES" sz="800" dirty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símbolo que acompaña al dato indica que el puntaje promedio respecto de la evaluación anterior es</a:t>
            </a:r>
            <a:r>
              <a:rPr lang="es-ES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:</a:t>
            </a:r>
          </a:p>
          <a:p>
            <a:r>
              <a:rPr lang="es-ES" sz="800" dirty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 </a:t>
            </a:r>
            <a:r>
              <a:rPr lang="es-ES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  </a:t>
            </a:r>
            <a:r>
              <a:rPr lang="es-CL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     •: similar.</a:t>
            </a:r>
            <a:r>
              <a:rPr lang="es-CL" sz="800" dirty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 </a:t>
            </a:r>
            <a:r>
              <a:rPr lang="es-CL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    </a:t>
            </a:r>
            <a:r>
              <a:rPr lang="es-CL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  <a:sym typeface="Wingdings 3" panose="05040102010807070707" pitchFamily="18" charset="2"/>
              </a:rPr>
              <a:t></a:t>
            </a:r>
            <a:r>
              <a:rPr lang="es-CL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: significativamente más alto.     </a:t>
            </a:r>
            <a:r>
              <a:rPr lang="es-CL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  <a:sym typeface="Wingdings 3" panose="05040102010807070707" pitchFamily="18" charset="2"/>
              </a:rPr>
              <a:t></a:t>
            </a:r>
            <a:r>
              <a:rPr lang="es-CL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: significativamente más bajo.</a:t>
            </a:r>
          </a:p>
        </p:txBody>
      </p:sp>
      <p:sp>
        <p:nvSpPr>
          <p:cNvPr id="9" name="Rectángulo 16"/>
          <p:cNvSpPr/>
          <p:nvPr/>
        </p:nvSpPr>
        <p:spPr>
          <a:xfrm>
            <a:off x="1321198" y="6460448"/>
            <a:ext cx="6667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800" i="1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Nota</a:t>
            </a:r>
            <a:r>
              <a:rPr lang="es-ES" sz="800" i="1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:</a:t>
            </a:r>
            <a:endParaRPr lang="es-CL" sz="800" i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n 2" descr="RBD_TEND_8B_NAT.PNG" title="RBD_TEND_8B_NA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057401"/>
            <a:ext cx="5486400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4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" y="0"/>
            <a:ext cx="9138518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407112" y="6597352"/>
            <a:ext cx="59927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800" i="1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Nota: </a:t>
            </a:r>
            <a:r>
              <a:rPr lang="es-CL" sz="800" dirty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 </a:t>
            </a:r>
            <a:r>
              <a:rPr lang="es-CL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    Para </a:t>
            </a:r>
            <a:r>
              <a:rPr lang="es-CL" sz="800" dirty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cada </a:t>
            </a:r>
            <a:r>
              <a:rPr lang="es-CL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eje, </a:t>
            </a:r>
            <a:r>
              <a:rPr lang="es-CL" sz="800" dirty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la escala varía entre 0 puntos (puntaje mínimo) y 10 puntos (puntaje </a:t>
            </a:r>
            <a:r>
              <a:rPr lang="es-CL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máximo).</a:t>
            </a:r>
            <a:endParaRPr lang="es-CL" sz="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s-CL" sz="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771207" y="1530134"/>
            <a:ext cx="3985655" cy="485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CL" sz="1200" b="1" dirty="0">
                <a:solidFill>
                  <a:srgbClr val="053B66"/>
                </a:solidFill>
                <a:latin typeface="Century Gothic" panose="020B0502020202020204" pitchFamily="34" charset="0"/>
              </a:rPr>
              <a:t>Puntaje promedio en cada eje </a:t>
            </a:r>
            <a:r>
              <a:rPr lang="es-CL" sz="1200" b="1" dirty="0" smtClean="0">
                <a:solidFill>
                  <a:srgbClr val="053B66"/>
                </a:solidFill>
                <a:latin typeface="Century Gothic" panose="020B0502020202020204" pitchFamily="34" charset="0"/>
              </a:rPr>
              <a:t>de contenido </a:t>
            </a:r>
            <a:r>
              <a:rPr lang="es-CL" sz="1200" b="1" dirty="0" err="1">
                <a:solidFill>
                  <a:srgbClr val="053B66"/>
                </a:solidFill>
                <a:latin typeface="Century Gothic" panose="020B0502020202020204" pitchFamily="34" charset="0"/>
              </a:rPr>
              <a:t>Simce</a:t>
            </a:r>
            <a:r>
              <a:rPr lang="es-CL" sz="1200" b="1" dirty="0">
                <a:solidFill>
                  <a:srgbClr val="053B66"/>
                </a:solidFill>
                <a:latin typeface="Century Gothic" panose="020B0502020202020204" pitchFamily="34" charset="0"/>
              </a:rPr>
              <a:t> </a:t>
            </a:r>
            <a:r>
              <a:rPr lang="es-CL" sz="1200" b="1" dirty="0" smtClean="0">
                <a:solidFill>
                  <a:srgbClr val="053B66"/>
                </a:solidFill>
                <a:latin typeface="Century Gothic" panose="020B0502020202020204" pitchFamily="34" charset="0"/>
              </a:rPr>
              <a:t>en Matemática 8º </a:t>
            </a:r>
            <a:r>
              <a:rPr lang="es-CL" sz="1200" b="1" dirty="0">
                <a:solidFill>
                  <a:srgbClr val="053B66"/>
                </a:solidFill>
                <a:latin typeface="Century Gothic" panose="020B0502020202020204" pitchFamily="34" charset="0"/>
              </a:rPr>
              <a:t>básico </a:t>
            </a:r>
            <a:r>
              <a:rPr lang="es-CL" sz="1200" b="1" dirty="0" smtClean="0">
                <a:solidFill>
                  <a:srgbClr val="053B66"/>
                </a:solidFill>
                <a:latin typeface="Century Gothic" panose="020B0502020202020204" pitchFamily="34" charset="0"/>
              </a:rPr>
              <a:t>2017</a:t>
            </a:r>
            <a:endParaRPr lang="es-ES" sz="1200" b="1" dirty="0">
              <a:solidFill>
                <a:srgbClr val="053B66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311443" y="1530134"/>
            <a:ext cx="4203206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CL" sz="1200" b="1" dirty="0">
                <a:solidFill>
                  <a:srgbClr val="053B66"/>
                </a:solidFill>
                <a:latin typeface="Century Gothic" panose="020B0502020202020204" pitchFamily="34" charset="0"/>
              </a:rPr>
              <a:t>Puntaje promedio en cada eje de habilidad </a:t>
            </a:r>
            <a:r>
              <a:rPr lang="es-CL" sz="1200" b="1" dirty="0" err="1" smtClean="0">
                <a:solidFill>
                  <a:srgbClr val="053B66"/>
                </a:solidFill>
                <a:latin typeface="Century Gothic" panose="020B0502020202020204" pitchFamily="34" charset="0"/>
              </a:rPr>
              <a:t>Simce</a:t>
            </a:r>
            <a:r>
              <a:rPr lang="es-CL" sz="1200" b="1" dirty="0" smtClean="0">
                <a:solidFill>
                  <a:srgbClr val="053B66"/>
                </a:solidFill>
                <a:latin typeface="Century Gothic" panose="020B0502020202020204" pitchFamily="34" charset="0"/>
              </a:rPr>
              <a:t> en Lengua y Literatura: Lectura 8º </a:t>
            </a:r>
            <a:r>
              <a:rPr lang="es-CL" sz="1200" b="1" dirty="0">
                <a:solidFill>
                  <a:srgbClr val="053B66"/>
                </a:solidFill>
                <a:latin typeface="Century Gothic" panose="020B0502020202020204" pitchFamily="34" charset="0"/>
              </a:rPr>
              <a:t>básico </a:t>
            </a:r>
            <a:r>
              <a:rPr lang="es-CL" sz="1200" b="1" dirty="0" smtClean="0">
                <a:solidFill>
                  <a:srgbClr val="053B66"/>
                </a:solidFill>
                <a:latin typeface="Century Gothic" panose="020B0502020202020204" pitchFamily="34" charset="0"/>
              </a:rPr>
              <a:t>2017</a:t>
            </a:r>
            <a:endParaRPr lang="es-ES" sz="1200" b="1" dirty="0">
              <a:solidFill>
                <a:srgbClr val="053B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827584" y="501712"/>
            <a:ext cx="64374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s-ES_tradnl" b="1" dirty="0" smtClean="0">
                <a:solidFill>
                  <a:srgbClr val="053B66"/>
                </a:solidFill>
                <a:latin typeface="Century Gothic" pitchFamily="4" charset="0"/>
              </a:rPr>
              <a:t>Resultados según eje en cada área de aprendizaje</a:t>
            </a:r>
            <a:endParaRPr lang="es-ES_tradnl" b="1" dirty="0">
              <a:solidFill>
                <a:srgbClr val="053B66"/>
              </a:solidFill>
              <a:latin typeface="Century Gothic" pitchFamily="4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621035" y="620688"/>
            <a:ext cx="144016" cy="144016"/>
          </a:xfrm>
          <a:prstGeom prst="ellipse">
            <a:avLst/>
          </a:prstGeom>
          <a:solidFill>
            <a:srgbClr val="008C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RBD_EJE_8B_LEN.PNG" title="RBD_EJE_8B_L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47" y="2053998"/>
            <a:ext cx="4114799" cy="3435195"/>
          </a:xfrm>
          <a:prstGeom prst="rect">
            <a:avLst/>
          </a:prstGeom>
        </p:spPr>
      </p:pic>
      <p:pic>
        <p:nvPicPr>
          <p:cNvPr id="4" name="Imagen 3" descr="RBD_EJE_8B_MAT.PNG" title="RBD_EJE_8B_MA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500" y="2054000"/>
            <a:ext cx="4153069" cy="343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0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" y="0"/>
            <a:ext cx="9138518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407112" y="6597352"/>
            <a:ext cx="59927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800" i="1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Nota: </a:t>
            </a:r>
            <a:r>
              <a:rPr lang="es-CL" sz="800" dirty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 </a:t>
            </a:r>
            <a:r>
              <a:rPr lang="es-CL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    Para </a:t>
            </a:r>
            <a:r>
              <a:rPr lang="es-CL" sz="800" dirty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cada </a:t>
            </a:r>
            <a:r>
              <a:rPr lang="es-CL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eje, </a:t>
            </a:r>
            <a:r>
              <a:rPr lang="es-CL" sz="800" dirty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la escala varía entre 0 puntos (puntaje mínimo) y 10 puntos (puntaje </a:t>
            </a:r>
            <a:r>
              <a:rPr lang="es-CL" sz="800" dirty="0" smtClean="0">
                <a:solidFill>
                  <a:scrgbClr r="1811" g="5164" b="12072"/>
                </a:solidFill>
                <a:latin typeface="Century Gothic" panose="020B0502020202020204" pitchFamily="34" charset="0"/>
              </a:rPr>
              <a:t>máximo).</a:t>
            </a:r>
            <a:endParaRPr lang="es-CL" sz="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s-CL" sz="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2603496" y="1377730"/>
            <a:ext cx="3918028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ES" sz="1200" b="1" dirty="0">
                <a:solidFill>
                  <a:srgbClr val="053B66"/>
                </a:solidFill>
                <a:latin typeface="Century Gothic" panose="020B0502020202020204" pitchFamily="34" charset="0"/>
              </a:rPr>
              <a:t>Puntaje promedio en cada eje de contenido </a:t>
            </a:r>
            <a:r>
              <a:rPr lang="es-ES" sz="1200" b="1" dirty="0" err="1" smtClean="0">
                <a:solidFill>
                  <a:srgbClr val="053B66"/>
                </a:solidFill>
                <a:latin typeface="Century Gothic" panose="020B0502020202020204" pitchFamily="34" charset="0"/>
              </a:rPr>
              <a:t>Simce</a:t>
            </a:r>
            <a:r>
              <a:rPr lang="es-ES" sz="1200" b="1" dirty="0" smtClean="0">
                <a:solidFill>
                  <a:srgbClr val="053B66"/>
                </a:solidFill>
                <a:latin typeface="Century Gothic" panose="020B0502020202020204" pitchFamily="34" charset="0"/>
              </a:rPr>
              <a:t> en </a:t>
            </a:r>
            <a:r>
              <a:rPr lang="es-ES" sz="1200" b="1" dirty="0">
                <a:solidFill>
                  <a:srgbClr val="053B66"/>
                </a:solidFill>
                <a:latin typeface="Century Gothic" panose="020B0502020202020204" pitchFamily="34" charset="0"/>
              </a:rPr>
              <a:t>Ciencias Naturales </a:t>
            </a:r>
            <a:r>
              <a:rPr lang="es-ES" sz="1200" b="1" dirty="0" smtClean="0">
                <a:solidFill>
                  <a:srgbClr val="053B66"/>
                </a:solidFill>
                <a:latin typeface="Century Gothic" panose="020B0502020202020204" pitchFamily="34" charset="0"/>
              </a:rPr>
              <a:t>8º </a:t>
            </a:r>
            <a:r>
              <a:rPr lang="es-ES" sz="1200" b="1" dirty="0">
                <a:solidFill>
                  <a:srgbClr val="053B66"/>
                </a:solidFill>
                <a:latin typeface="Century Gothic" panose="020B0502020202020204" pitchFamily="34" charset="0"/>
              </a:rPr>
              <a:t>básico 2017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827584" y="501712"/>
            <a:ext cx="64374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s-ES_tradnl" b="1" dirty="0" smtClean="0">
                <a:solidFill>
                  <a:srgbClr val="053B66"/>
                </a:solidFill>
                <a:latin typeface="Century Gothic" pitchFamily="4" charset="0"/>
              </a:rPr>
              <a:t>Resultados según eje en cada área de aprendizaje</a:t>
            </a:r>
            <a:endParaRPr lang="es-ES_tradnl" b="1" dirty="0">
              <a:solidFill>
                <a:srgbClr val="053B66"/>
              </a:solidFill>
              <a:latin typeface="Century Gothic" pitchFamily="4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621035" y="620688"/>
            <a:ext cx="144016" cy="144016"/>
          </a:xfrm>
          <a:prstGeom prst="ellipse">
            <a:avLst/>
          </a:prstGeom>
          <a:solidFill>
            <a:srgbClr val="008C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RBD_EJE_8B_NAT.PNG" title="RBD_EJE_8B_NA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110" y="2057400"/>
            <a:ext cx="4114800" cy="343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8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572000" y="4267200"/>
            <a:ext cx="449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>
                <a:solidFill>
                  <a:schemeClr val="bg1"/>
                </a:solidFill>
                <a:latin typeface="Century Gothic" panose="020B0502020202020204" pitchFamily="34" charset="0"/>
              </a:rPr>
              <a:t>COLEGIO PARROQUIAL FRANCISCO DIDIER</a:t>
            </a:r>
            <a:endParaRPr lang="es-CL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s-CL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s-CL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s-CL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s-CL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29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3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1"/>
            <a:ext cx="9144000" cy="684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8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849126" y="489446"/>
            <a:ext cx="73042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eaLnBrk="1" hangingPunct="1"/>
            <a:r>
              <a:rPr lang="es-ES_tradnl" dirty="0">
                <a:solidFill>
                  <a:srgbClr val="053B66"/>
                </a:solidFill>
                <a:latin typeface="Century Gothic" pitchFamily="8" charset="0"/>
              </a:rPr>
              <a:t>Resultados de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Indicadores de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Desarrollo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P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ersonal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y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Social (IDPS)</a:t>
            </a:r>
            <a:endParaRPr lang="es-CL" dirty="0">
              <a:solidFill>
                <a:srgbClr val="053B66"/>
              </a:solidFill>
              <a:latin typeface="Century Gothic" pitchFamily="8" charset="0"/>
            </a:endParaRPr>
          </a:p>
          <a:p>
            <a:pPr eaLnBrk="1" hangingPunct="1"/>
            <a:r>
              <a:rPr lang="es-ES_tradnl" b="1" dirty="0">
                <a:solidFill>
                  <a:srgbClr val="053B66"/>
                </a:solidFill>
                <a:latin typeface="Century Gothic" pitchFamily="8" charset="0"/>
              </a:rPr>
              <a:t>Autoestima académica y motivación escolar</a:t>
            </a:r>
          </a:p>
        </p:txBody>
      </p:sp>
      <p:sp>
        <p:nvSpPr>
          <p:cNvPr id="19" name="Elipse 18"/>
          <p:cNvSpPr/>
          <p:nvPr/>
        </p:nvSpPr>
        <p:spPr>
          <a:xfrm>
            <a:off x="621035" y="620688"/>
            <a:ext cx="144016" cy="144016"/>
          </a:xfrm>
          <a:prstGeom prst="ellipse">
            <a:avLst/>
          </a:prstGeom>
          <a:solidFill>
            <a:srgbClr val="94C1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Grupo 2"/>
          <p:cNvGrpSpPr/>
          <p:nvPr/>
        </p:nvGrpSpPr>
        <p:grpSpPr>
          <a:xfrm>
            <a:off x="1139450" y="6022522"/>
            <a:ext cx="5596249" cy="707886"/>
            <a:chOff x="1763688" y="6096178"/>
            <a:chExt cx="5596249" cy="707886"/>
          </a:xfrm>
        </p:grpSpPr>
        <p:sp>
          <p:nvSpPr>
            <p:cNvPr id="39" name="Rectángulo 16"/>
            <p:cNvSpPr/>
            <p:nvPr/>
          </p:nvSpPr>
          <p:spPr>
            <a:xfrm>
              <a:off x="2123728" y="6096178"/>
              <a:ext cx="523620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>
                <a:buAutoNum type="arabicParenBoth"/>
              </a:pPr>
              <a:r>
                <a:rPr lang="es-CL" sz="800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La escala varía entre 0 y 100 puntos. En esta escala un valor más cercano a 0 indica un menor nivel de logro, y un valor más cercano a 100 indica un mayor logro en el indicador.</a:t>
              </a:r>
            </a:p>
            <a:p>
              <a:pPr marL="228600" indent="-228600">
                <a:buFontTx/>
                <a:buAutoNum type="arabicParenBoth"/>
              </a:pPr>
              <a:r>
                <a:rPr lang="es-CL" sz="800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El </a:t>
              </a:r>
              <a:r>
                <a:rPr lang="es-CL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símbolo que acompaña al dato indica </a:t>
              </a:r>
              <a:r>
                <a:rPr lang="es-CL" sz="800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que el puntaje, </a:t>
              </a:r>
              <a:r>
                <a:rPr lang="es-CL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respecto </a:t>
              </a:r>
              <a:r>
                <a:rPr lang="es-CL" sz="800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a </a:t>
              </a:r>
              <a:r>
                <a:rPr lang="es-CL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la evaluación anterior y de establecimientos del mismo </a:t>
              </a:r>
              <a:r>
                <a:rPr lang="es-CL" sz="800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GSE, </a:t>
              </a:r>
              <a:r>
                <a:rPr lang="es-CL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es:  </a:t>
              </a:r>
              <a:r>
                <a:rPr lang="es-CL" sz="800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    •: </a:t>
              </a:r>
              <a:r>
                <a:rPr lang="es-CL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similar.                       </a:t>
              </a:r>
              <a:r>
                <a:rPr lang="es-CL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  <a:sym typeface="Wingdings 3" panose="05040102010807070707" pitchFamily="18" charset="2"/>
                </a:rPr>
                <a:t></a:t>
              </a:r>
              <a:r>
                <a:rPr lang="es-CL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: más alto.                  </a:t>
              </a:r>
              <a:r>
                <a:rPr lang="es-CL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  <a:sym typeface="Wingdings 3" panose="05040102010807070707" pitchFamily="18" charset="2"/>
                </a:rPr>
                <a:t></a:t>
              </a:r>
              <a:r>
                <a:rPr lang="es-CL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: más bajo</a:t>
              </a:r>
              <a:r>
                <a:rPr lang="es-CL" sz="800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.</a:t>
              </a:r>
            </a:p>
            <a:p>
              <a:pPr marL="228600" indent="-228600">
                <a:buFontTx/>
                <a:buAutoNum type="arabicParenBoth"/>
              </a:pPr>
              <a:r>
                <a:rPr lang="es-ES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Si los resultados del establecimiento presentan simbología adicional, ver </a:t>
              </a:r>
              <a:r>
                <a:rPr lang="es-ES" sz="800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anexo.</a:t>
              </a:r>
              <a:endPara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1" name="Rectángulo 16"/>
            <p:cNvSpPr/>
            <p:nvPr/>
          </p:nvSpPr>
          <p:spPr>
            <a:xfrm>
              <a:off x="1763688" y="6096178"/>
              <a:ext cx="58391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sz="800" i="1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Notas</a:t>
              </a:r>
              <a:r>
                <a:rPr lang="es-ES" sz="800" i="1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:</a:t>
              </a:r>
              <a:endParaRPr lang="es-CL" sz="800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3304487" y="1440557"/>
            <a:ext cx="2561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dirty="0">
                <a:solidFill>
                  <a:srgbClr val="053B66"/>
                </a:solidFill>
                <a:latin typeface="Century Gothic" pitchFamily="8" charset="0"/>
              </a:rPr>
              <a:t>Resultados </a:t>
            </a:r>
            <a:r>
              <a:rPr lang="es-ES" dirty="0" smtClean="0">
                <a:solidFill>
                  <a:srgbClr val="053B66"/>
                </a:solidFill>
                <a:latin typeface="Century Gothic" pitchFamily="8" charset="0"/>
              </a:rPr>
              <a:t>generales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2401591" y="2704700"/>
            <a:ext cx="14766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73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051201" y="2704700"/>
            <a:ext cx="3429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↓ -5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673894" y="2695696"/>
            <a:ext cx="14766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68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333555" y="2700690"/>
            <a:ext cx="3429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4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947044" y="2695696"/>
            <a:ext cx="14766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72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545368" y="2703897"/>
            <a:ext cx="3505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15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213659" y="2705316"/>
            <a:ext cx="14766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87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6449410" y="2705320"/>
            <a:ext cx="30251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13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270145" y="3581400"/>
            <a:ext cx="17395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68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798944" y="3579515"/>
            <a:ext cx="39335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● 1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3542448" y="3581503"/>
            <a:ext cx="17395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69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081298" y="3579487"/>
            <a:ext cx="39335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● 1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4815598" y="3579487"/>
            <a:ext cx="17395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70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4331211" y="3579487"/>
            <a:ext cx="39335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15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6082213" y="3579487"/>
            <a:ext cx="17395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85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6171800" y="3581213"/>
            <a:ext cx="358040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12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2254115" y="4061148"/>
            <a:ext cx="177163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78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1759191" y="4060997"/>
            <a:ext cx="40130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↓ -11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3526418" y="4048113"/>
            <a:ext cx="177163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67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3029974" y="4061249"/>
            <a:ext cx="40361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6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4799568" y="4061556"/>
            <a:ext cx="177163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73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4285392" y="4053357"/>
            <a:ext cx="402515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15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6066183" y="4064366"/>
            <a:ext cx="177163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88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6145031" y="4049218"/>
            <a:ext cx="36339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14</a:t>
            </a:r>
          </a:p>
        </p:txBody>
      </p:sp>
    </p:spTree>
    <p:extLst>
      <p:ext uri="{BB962C8B-B14F-4D97-AF65-F5344CB8AC3E}">
        <p14:creationId xmlns:p14="http://schemas.microsoft.com/office/powerpoint/2010/main" val="397209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b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ACADÉMICOS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346911"/>
              </p:ext>
            </p:extLst>
          </p:nvPr>
        </p:nvGraphicFramePr>
        <p:xfrm>
          <a:off x="755573" y="2020070"/>
          <a:ext cx="7632850" cy="30469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0445"/>
                <a:gridCol w="667512"/>
                <a:gridCol w="541749"/>
                <a:gridCol w="1102844"/>
                <a:gridCol w="667512"/>
                <a:gridCol w="541749"/>
                <a:gridCol w="1154776"/>
                <a:gridCol w="673625"/>
                <a:gridCol w="541749"/>
                <a:gridCol w="1160889"/>
              </a:tblGrid>
              <a:tr h="400818"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 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" marR="3926" marT="3926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 dirty="0">
                          <a:effectLst/>
                        </a:rPr>
                        <a:t>2016</a:t>
                      </a:r>
                      <a:endParaRPr lang="es-CL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6" marR="3926" marT="3926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2017</a:t>
                      </a:r>
                      <a:endParaRPr lang="es-CL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6" marR="3926" marT="3926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2018</a:t>
                      </a:r>
                      <a:endParaRPr lang="es-CL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6" marR="3926" marT="3926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6004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 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" marR="3926" marT="3926" marB="0" anchor="b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CL" sz="2000" u="none" strike="noStrike" dirty="0" err="1">
                          <a:effectLst/>
                        </a:rPr>
                        <a:t>Leng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6" marR="3926" marT="3926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CL" sz="2000" u="none" strike="noStrike" dirty="0">
                          <a:effectLst/>
                        </a:rPr>
                        <a:t>Mat 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6" marR="3926" marT="39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2000" u="none" strike="noStrike">
                          <a:effectLst/>
                        </a:rPr>
                        <a:t>Hist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6" marR="3926" marT="3926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CL" sz="2000" u="none" strike="noStrike">
                          <a:effectLst/>
                        </a:rPr>
                        <a:t>Leng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6" marR="3926" marT="3926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CL" sz="2000" u="none" strike="noStrike">
                          <a:effectLst/>
                        </a:rPr>
                        <a:t>Mat 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6" marR="3926" marT="39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2000" u="none" strike="noStrike">
                          <a:effectLst/>
                        </a:rPr>
                        <a:t>Hist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6" marR="3926" marT="3926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CL" sz="2000" u="none" strike="noStrike">
                          <a:effectLst/>
                        </a:rPr>
                        <a:t>Leng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6" marR="3926" marT="3926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CL" sz="2000" u="none" strike="noStrike">
                          <a:effectLst/>
                        </a:rPr>
                        <a:t>Mat 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6" marR="3926" marT="39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2000" u="none" strike="noStrike">
                          <a:effectLst/>
                        </a:rPr>
                        <a:t>Hist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6" marR="3926" marT="3926" marB="0" anchor="ctr"/>
                </a:tc>
              </a:tr>
              <a:tr h="173963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L" sz="2000" u="none" strike="noStrike" dirty="0">
                          <a:effectLst/>
                        </a:rPr>
                        <a:t>Cien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6" marR="3926" marT="3926" marB="0" anchor="ctr"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L" sz="2000" u="none" strike="noStrike" dirty="0">
                          <a:effectLst/>
                        </a:rPr>
                        <a:t>Cien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6" marR="3926" marT="3926" marB="0" anchor="ctr"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L" sz="2000" u="none" strike="noStrike" dirty="0">
                          <a:effectLst/>
                        </a:rPr>
                        <a:t>Cien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6" marR="3926" marT="3926" marB="0" anchor="ctr"/>
                </a:tc>
              </a:tr>
              <a:tr h="186077"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 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" marR="3926" marT="3926" marB="0" anchor="b"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6" marR="3926" marT="3926" marB="0" anchor="ctr"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6" marR="3926" marT="3926" marB="0" anchor="ctr"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6" marR="3926" marT="3926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4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2000" u="none" strike="noStrike">
                          <a:effectLst/>
                        </a:rPr>
                        <a:t>246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6" marR="3926" marT="39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2000" u="none" strike="noStrike" dirty="0">
                          <a:effectLst/>
                        </a:rPr>
                        <a:t>255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6" marR="3926" marT="39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 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2000" u="none" strike="noStrike">
                          <a:effectLst/>
                        </a:rPr>
                        <a:t>273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6" marR="3926" marT="39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2000" u="none" strike="noStrike">
                          <a:effectLst/>
                        </a:rPr>
                        <a:t>285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6" marR="3926" marT="39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2000" u="none" strike="noStrike">
                          <a:effectLst/>
                        </a:rPr>
                        <a:t> 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6" marR="3926" marT="39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2000" u="none" strike="noStrike">
                          <a:effectLst/>
                        </a:rPr>
                        <a:t> 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6" marR="3926" marT="39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" marR="3926" marT="3926" marB="0" anchor="b"/>
                </a:tc>
              </a:tr>
              <a:tr h="258085"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6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2000" u="none" strike="noStrike">
                          <a:effectLst/>
                        </a:rPr>
                        <a:t>245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6" marR="3926" marT="39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2000" u="none" strike="noStrike">
                          <a:effectLst/>
                        </a:rPr>
                        <a:t>258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6" marR="3926" marT="39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2000" u="none" strike="noStrike" dirty="0">
                          <a:effectLst/>
                        </a:rPr>
                        <a:t>233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6" marR="3926" marT="39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2000" u="none" strike="noStrike">
                          <a:effectLst/>
                        </a:rPr>
                        <a:t> 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6" marR="3926" marT="39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2000" u="none" strike="noStrike">
                          <a:effectLst/>
                        </a:rPr>
                        <a:t> 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6" marR="3926" marT="39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2000" u="none" strike="noStrike">
                          <a:effectLst/>
                        </a:rPr>
                        <a:t> 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6" marR="3926" marT="39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2000" u="none" strike="noStrike">
                          <a:effectLst/>
                        </a:rPr>
                        <a:t> 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6" marR="3926" marT="39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2000" u="none" strike="noStrike">
                          <a:effectLst/>
                        </a:rPr>
                        <a:t> 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6" marR="3926" marT="39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2000" u="none" strike="noStrike">
                          <a:effectLst/>
                        </a:rPr>
                        <a:t> 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6" marR="3926" marT="3926" marB="0" anchor="ctr"/>
                </a:tc>
              </a:tr>
              <a:tr h="300146"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 dirty="0">
                          <a:effectLst/>
                        </a:rPr>
                        <a:t>8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 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 dirty="0">
                          <a:effectLst/>
                        </a:rPr>
                        <a:t>262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 smtClean="0">
                          <a:effectLst/>
                        </a:rPr>
                        <a:t>280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6" marR="3926" marT="3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 smtClean="0">
                          <a:effectLst/>
                        </a:rPr>
                        <a:t>283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6" marR="3926" marT="39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" marR="3926" marT="3926" marB="0" anchor="b"/>
                </a:tc>
              </a:tr>
              <a:tr h="297958"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 dirty="0">
                          <a:effectLst/>
                        </a:rPr>
                        <a:t>II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265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330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 dirty="0">
                          <a:effectLst/>
                        </a:rPr>
                        <a:t>285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>
                          <a:effectLst/>
                        </a:rPr>
                        <a:t>294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6" marR="3926" marT="3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>
                          <a:effectLst/>
                        </a:rPr>
                        <a:t>340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6" marR="3926" marT="3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300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6" marR="3926" marT="39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" marR="3926" marT="39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" marR="3926" marT="3926" marB="0" anchor="b"/>
                </a:tc>
              </a:tr>
              <a:tr h="5684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u="none" strike="noStrike">
                          <a:effectLst/>
                        </a:rPr>
                        <a:t>PSU 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26" marR="3926" marT="39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2000" u="none" strike="noStrike">
                          <a:effectLst/>
                        </a:rPr>
                        <a:t>516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6" marR="3926" marT="39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2000" u="none" strike="noStrike">
                          <a:effectLst/>
                        </a:rPr>
                        <a:t>526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6" marR="3926" marT="3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>
                          <a:effectLst/>
                        </a:rPr>
                        <a:t>531 -476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6" marR="3926" marT="3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>
                          <a:effectLst/>
                        </a:rPr>
                        <a:t>527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6" marR="3926" marT="3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>
                          <a:effectLst/>
                        </a:rPr>
                        <a:t>535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6" marR="3926" marT="3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>
                          <a:effectLst/>
                        </a:rPr>
                        <a:t>515 - 554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6" marR="3926" marT="39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2000" u="none" strike="noStrike">
                          <a:effectLst/>
                        </a:rPr>
                        <a:t>588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6" marR="3926" marT="39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2000" u="none" strike="noStrike">
                          <a:effectLst/>
                        </a:rPr>
                        <a:t>647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6" marR="3926" marT="3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000" u="none" strike="noStrike" dirty="0">
                          <a:effectLst/>
                        </a:rPr>
                        <a:t>660 - 581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26" marR="3926" marT="392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12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" y="0"/>
            <a:ext cx="9138518" cy="6858000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390544" y="1541939"/>
            <a:ext cx="6362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algn="ctr"/>
            <a:r>
              <a:rPr lang="es-CL" sz="1200" b="1" dirty="0">
                <a:solidFill>
                  <a:srgbClr val="053B66"/>
                </a:solidFill>
                <a:latin typeface="Century Gothic" pitchFamily="8" charset="0"/>
                <a:ea typeface="+mn-ea"/>
              </a:rPr>
              <a:t>Puntajes </a:t>
            </a:r>
            <a:r>
              <a:rPr lang="es-CL" sz="1200" b="1" dirty="0" smtClean="0">
                <a:solidFill>
                  <a:srgbClr val="053B66"/>
                </a:solidFill>
                <a:latin typeface="Century Gothic" pitchFamily="8" charset="0"/>
                <a:ea typeface="+mn-ea"/>
              </a:rPr>
              <a:t>II medio en </a:t>
            </a:r>
            <a:r>
              <a:rPr lang="es-CL" sz="1200" b="1" dirty="0">
                <a:solidFill>
                  <a:srgbClr val="053B66"/>
                </a:solidFill>
                <a:latin typeface="Century Gothic" pitchFamily="8" charset="0"/>
                <a:ea typeface="+mn-ea"/>
              </a:rPr>
              <a:t>el indicador Autoestima académica y motivación escolar 2014-2017</a:t>
            </a:r>
            <a:endParaRPr lang="es-ES" sz="1200" b="1" dirty="0">
              <a:solidFill>
                <a:srgbClr val="053B66"/>
              </a:solidFill>
              <a:latin typeface="Century Gothic" pitchFamily="8" charset="0"/>
              <a:ea typeface="+mn-ea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849126" y="489446"/>
            <a:ext cx="74566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eaLnBrk="1" hangingPunct="1"/>
            <a:r>
              <a:rPr lang="es-ES_tradnl" dirty="0">
                <a:solidFill>
                  <a:srgbClr val="053B66"/>
                </a:solidFill>
                <a:latin typeface="Century Gothic" pitchFamily="8" charset="0"/>
              </a:rPr>
              <a:t>Resultados de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Indicadores de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Desarrollo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P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ersonal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y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Social (IDPS)</a:t>
            </a:r>
            <a:endParaRPr lang="es-CL" dirty="0">
              <a:solidFill>
                <a:srgbClr val="053B66"/>
              </a:solidFill>
              <a:latin typeface="Century Gothic" pitchFamily="8" charset="0"/>
            </a:endParaRPr>
          </a:p>
          <a:p>
            <a:pPr eaLnBrk="1" hangingPunct="1"/>
            <a:r>
              <a:rPr lang="es-ES_tradnl" b="1" dirty="0">
                <a:solidFill>
                  <a:srgbClr val="053B66"/>
                </a:solidFill>
                <a:latin typeface="Century Gothic" pitchFamily="8" charset="0"/>
              </a:rPr>
              <a:t>Autoestima académica y motivación escolar</a:t>
            </a:r>
          </a:p>
        </p:txBody>
      </p:sp>
      <p:sp>
        <p:nvSpPr>
          <p:cNvPr id="15" name="Elipse 14"/>
          <p:cNvSpPr/>
          <p:nvPr/>
        </p:nvSpPr>
        <p:spPr>
          <a:xfrm>
            <a:off x="621035" y="620688"/>
            <a:ext cx="144016" cy="144016"/>
          </a:xfrm>
          <a:prstGeom prst="ellipse">
            <a:avLst/>
          </a:prstGeom>
          <a:solidFill>
            <a:srgbClr val="94C1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3" name="Grupo 12"/>
          <p:cNvGrpSpPr/>
          <p:nvPr/>
        </p:nvGrpSpPr>
        <p:grpSpPr>
          <a:xfrm>
            <a:off x="1139450" y="6150111"/>
            <a:ext cx="6251950" cy="584775"/>
            <a:chOff x="1763688" y="6096178"/>
            <a:chExt cx="5596249" cy="541348"/>
          </a:xfrm>
        </p:grpSpPr>
        <p:sp>
          <p:nvSpPr>
            <p:cNvPr id="14" name="Rectángulo 16"/>
            <p:cNvSpPr/>
            <p:nvPr/>
          </p:nvSpPr>
          <p:spPr>
            <a:xfrm>
              <a:off x="2123728" y="6096178"/>
              <a:ext cx="5236209" cy="5413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>
                <a:buAutoNum type="arabicParenBoth"/>
              </a:pPr>
              <a:r>
                <a:rPr lang="es-CL" sz="800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La escala varía entre 0 y 100 puntos. En esta escala un valor más cercano a 0 indica un menor nivel de logro, y un valor más cercano a 100 indica un mayor logro en el indicador.</a:t>
              </a:r>
            </a:p>
            <a:p>
              <a:pPr marL="228600" indent="-228600">
                <a:buFontTx/>
                <a:buAutoNum type="arabicParenBoth"/>
              </a:pPr>
              <a:r>
                <a:rPr lang="es-ES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El símbolo que acompaña al dato indica que el puntaje respecto de la evaluación anterior es</a:t>
              </a:r>
              <a:r>
                <a:rPr lang="es-ES" sz="800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:</a:t>
              </a:r>
            </a:p>
            <a:p>
              <a:r>
                <a:rPr lang="es-ES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s-ES" sz="800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       </a:t>
              </a:r>
              <a:r>
                <a:rPr lang="es-CL" sz="800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•: </a:t>
              </a:r>
              <a:r>
                <a:rPr lang="es-CL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similar.                       </a:t>
              </a:r>
              <a:r>
                <a:rPr lang="es-CL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  <a:sym typeface="Wingdings 3" panose="05040102010807070707" pitchFamily="18" charset="2"/>
                </a:rPr>
                <a:t></a:t>
              </a:r>
              <a:r>
                <a:rPr lang="es-CL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: más alto.                  </a:t>
              </a:r>
              <a:r>
                <a:rPr lang="es-CL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  <a:sym typeface="Wingdings 3" panose="05040102010807070707" pitchFamily="18" charset="2"/>
                </a:rPr>
                <a:t></a:t>
              </a:r>
              <a:r>
                <a:rPr lang="es-CL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: más bajo</a:t>
              </a:r>
              <a:r>
                <a:rPr lang="es-CL" sz="800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.</a:t>
              </a:r>
              <a:endPara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Rectángulo 16"/>
            <p:cNvSpPr/>
            <p:nvPr/>
          </p:nvSpPr>
          <p:spPr>
            <a:xfrm>
              <a:off x="1763688" y="6096178"/>
              <a:ext cx="58391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sz="800" i="1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Notas</a:t>
              </a:r>
              <a:r>
                <a:rPr lang="es-ES" sz="800" i="1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:</a:t>
              </a:r>
              <a:endParaRPr lang="es-CL" sz="800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4" name="Imagen 3" descr="RBD_2M_TEND 2014_2017_IND_AM.PNG" title="RBD_2M_TEND 2014_2017_IND_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50" y="2057400"/>
            <a:ext cx="68615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5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" y="0"/>
            <a:ext cx="9138518" cy="6858000"/>
          </a:xfrm>
          <a:prstGeom prst="rect">
            <a:avLst/>
          </a:prstGeom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849126" y="489446"/>
            <a:ext cx="73804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eaLnBrk="1" hangingPunct="1"/>
            <a:r>
              <a:rPr lang="es-ES_tradnl" dirty="0">
                <a:solidFill>
                  <a:srgbClr val="053B66"/>
                </a:solidFill>
                <a:latin typeface="Century Gothic" pitchFamily="8" charset="0"/>
              </a:rPr>
              <a:t>Resultados de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Indicadores de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Desarrollo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P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ersonal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y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Social (IDPS)</a:t>
            </a:r>
            <a:endParaRPr lang="es-CL" dirty="0">
              <a:solidFill>
                <a:srgbClr val="053B66"/>
              </a:solidFill>
              <a:latin typeface="Century Gothic" pitchFamily="8" charset="0"/>
            </a:endParaRPr>
          </a:p>
          <a:p>
            <a:pPr eaLnBrk="1" hangingPunct="1"/>
            <a:r>
              <a:rPr lang="es-ES_tradnl" b="1" dirty="0">
                <a:solidFill>
                  <a:srgbClr val="053B66"/>
                </a:solidFill>
                <a:latin typeface="Century Gothic" pitchFamily="8" charset="0"/>
              </a:rPr>
              <a:t>Autoestima académica y motivación escolar</a:t>
            </a:r>
          </a:p>
        </p:txBody>
      </p:sp>
      <p:sp>
        <p:nvSpPr>
          <p:cNvPr id="11" name="Rectángulo 3"/>
          <p:cNvSpPr/>
          <p:nvPr/>
        </p:nvSpPr>
        <p:spPr>
          <a:xfrm>
            <a:off x="1837698" y="1630850"/>
            <a:ext cx="54710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L" sz="1200" b="1" dirty="0">
                <a:solidFill>
                  <a:srgbClr val="053B66"/>
                </a:solidFill>
                <a:latin typeface="Century Gothic" pitchFamily="8" charset="0"/>
              </a:rPr>
              <a:t>Distribución de respuestas en los niveles del indicador</a:t>
            </a:r>
          </a:p>
        </p:txBody>
      </p:sp>
      <p:pic>
        <p:nvPicPr>
          <p:cNvPr id="10" name="Imagen 9" descr="IRE_DOC_DIR_IIM_2016_V010_30ENE.pdf (PROTEGIDO)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5" t="76329" r="28738" b="19282"/>
          <a:stretch/>
        </p:blipFill>
        <p:spPr>
          <a:xfrm>
            <a:off x="3385104" y="5693981"/>
            <a:ext cx="2376264" cy="216024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621035" y="620688"/>
            <a:ext cx="144016" cy="144016"/>
          </a:xfrm>
          <a:prstGeom prst="ellipse">
            <a:avLst/>
          </a:prstGeom>
          <a:solidFill>
            <a:srgbClr val="94C1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RBD_2M_IND_AM_DISTRIBUCION_RESPUESTAS_2017.PNG" title="RBD_2M_IND_AM_DISTRIBUCION_RESPUESTAS_201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436" y="2057400"/>
            <a:ext cx="13716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9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" y="0"/>
            <a:ext cx="9140196" cy="6858000"/>
          </a:xfrm>
          <a:prstGeom prst="rect">
            <a:avLst/>
          </a:prstGeom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849126" y="489446"/>
            <a:ext cx="77614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eaLnBrk="1" hangingPunct="1"/>
            <a:r>
              <a:rPr lang="es-ES_tradnl" dirty="0">
                <a:solidFill>
                  <a:srgbClr val="053B66"/>
                </a:solidFill>
                <a:latin typeface="Century Gothic" pitchFamily="8" charset="0"/>
              </a:rPr>
              <a:t>Resultados de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Indicadores de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Desarrollo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P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ersonal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y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Social (IDPS)</a:t>
            </a:r>
            <a:endParaRPr lang="es-CL" dirty="0">
              <a:solidFill>
                <a:srgbClr val="053B66"/>
              </a:solidFill>
              <a:latin typeface="Century Gothic" pitchFamily="8" charset="0"/>
            </a:endParaRPr>
          </a:p>
          <a:p>
            <a:pPr eaLnBrk="1" hangingPunct="1"/>
            <a:r>
              <a:rPr lang="es-ES_tradnl" b="1" dirty="0" smtClean="0">
                <a:solidFill>
                  <a:srgbClr val="053B66"/>
                </a:solidFill>
                <a:latin typeface="Century Gothic" pitchFamily="8" charset="0"/>
              </a:rPr>
              <a:t>Autoestima </a:t>
            </a:r>
            <a:r>
              <a:rPr lang="es-ES_tradnl" b="1" dirty="0">
                <a:solidFill>
                  <a:srgbClr val="053B66"/>
                </a:solidFill>
                <a:latin typeface="Century Gothic" pitchFamily="8" charset="0"/>
              </a:rPr>
              <a:t>académica y motivación escolar</a:t>
            </a:r>
          </a:p>
        </p:txBody>
      </p:sp>
      <p:sp>
        <p:nvSpPr>
          <p:cNvPr id="11" name="Rectángulo 3"/>
          <p:cNvSpPr/>
          <p:nvPr/>
        </p:nvSpPr>
        <p:spPr>
          <a:xfrm>
            <a:off x="1837700" y="1630850"/>
            <a:ext cx="5471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053B66"/>
                </a:solidFill>
                <a:latin typeface="Century Gothic" pitchFamily="8" charset="0"/>
              </a:rPr>
              <a:t>Puntajes </a:t>
            </a:r>
            <a:r>
              <a:rPr lang="es-ES" sz="1200" b="1" dirty="0">
                <a:solidFill>
                  <a:srgbClr val="053B66"/>
                </a:solidFill>
                <a:latin typeface="Century Gothic" pitchFamily="8" charset="0"/>
              </a:rPr>
              <a:t>según género en el indicador Autoestima académica y motivación </a:t>
            </a:r>
            <a:r>
              <a:rPr lang="es-ES" sz="1200" b="1" dirty="0" smtClean="0">
                <a:solidFill>
                  <a:srgbClr val="053B66"/>
                </a:solidFill>
                <a:latin typeface="Century Gothic" pitchFamily="8" charset="0"/>
              </a:rPr>
              <a:t>escolar: 2016 y 2017 y </a:t>
            </a:r>
            <a:r>
              <a:rPr lang="es-ES" sz="1200" b="1" dirty="0">
                <a:solidFill>
                  <a:srgbClr val="053B66"/>
                </a:solidFill>
                <a:latin typeface="Century Gothic" pitchFamily="8" charset="0"/>
              </a:rPr>
              <a:t>comparación entre géneros</a:t>
            </a:r>
            <a:endParaRPr lang="es-CL" sz="1200" b="1" dirty="0">
              <a:solidFill>
                <a:srgbClr val="053B66"/>
              </a:solidFill>
              <a:latin typeface="Century Gothic" pitchFamily="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340901" y="5866736"/>
            <a:ext cx="62028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arenBoth"/>
            </a:pP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La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escala varía 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entre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0 y 100 puntos. En esta escala un valor más cercano a 0 indica un menor nivel de logro, y un    valor más cercano a 100 indica un mayor logro en el indicador.</a:t>
            </a:r>
          </a:p>
          <a:p>
            <a:pPr marL="228600" indent="-228600">
              <a:buAutoNum type="arabicParenBoth"/>
            </a:pP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En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la comparación entre mujeres y hombres, el símbolo (+) indica que la diferencia a favor es estadísticamente  significativa.</a:t>
            </a:r>
            <a:endParaRPr lang="es-ES" sz="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28600" indent="-228600">
              <a:buAutoNum type="arabicParenBoth"/>
            </a:pP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En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la comparación entre 2016 y 2017, el símbolo que acompaña al dato indica que el puntaje 2017 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es:</a:t>
            </a:r>
          </a:p>
          <a:p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   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● :   similar.</a:t>
            </a:r>
            <a:r>
              <a:rPr lang="es-ES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↑ :   más alto.</a:t>
            </a:r>
            <a:r>
              <a:rPr lang="es-ES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↓ :   más bajo.</a:t>
            </a:r>
            <a:endParaRPr lang="es-ES" sz="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28600" indent="-228600">
              <a:buAutoNum type="arabicParenBoth"/>
            </a:pPr>
            <a:endParaRPr lang="es-CL" sz="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ángulo 16"/>
          <p:cNvSpPr/>
          <p:nvPr/>
        </p:nvSpPr>
        <p:spPr>
          <a:xfrm>
            <a:off x="987277" y="5866736"/>
            <a:ext cx="65967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800" i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Notas</a:t>
            </a:r>
            <a:r>
              <a:rPr lang="es-ES" sz="800" i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:</a:t>
            </a:r>
            <a:endParaRPr lang="es-CL" sz="800" i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621035" y="620688"/>
            <a:ext cx="144016" cy="144016"/>
          </a:xfrm>
          <a:prstGeom prst="ellipse">
            <a:avLst/>
          </a:prstGeom>
          <a:solidFill>
            <a:srgbClr val="94C1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2672042" y="3577585"/>
            <a:ext cx="17940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 smtClean="0">
                <a:latin typeface="Century Gothic" panose="020B0502020202020204" pitchFamily="34" charset="0"/>
              </a:rPr>
              <a:t>73</a:t>
            </a:r>
            <a:endParaRPr lang="es-ES" sz="1100" dirty="0">
              <a:latin typeface="Century Gothic" panose="020B0502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525245" y="3571587"/>
            <a:ext cx="18598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71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443953" y="3572576"/>
            <a:ext cx="17940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(+)90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277855" y="3582209"/>
            <a:ext cx="18598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83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809425" y="356764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17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620350" y="3571168"/>
            <a:ext cx="47179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12</a:t>
            </a:r>
          </a:p>
        </p:txBody>
      </p:sp>
    </p:spTree>
    <p:extLst>
      <p:ext uri="{BB962C8B-B14F-4D97-AF65-F5344CB8AC3E}">
        <p14:creationId xmlns:p14="http://schemas.microsoft.com/office/powerpoint/2010/main" val="203380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" y="0"/>
            <a:ext cx="9138518" cy="6858000"/>
          </a:xfrm>
          <a:prstGeom prst="rect">
            <a:avLst/>
          </a:prstGeom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849125" y="489446"/>
            <a:ext cx="7304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r>
              <a:rPr lang="es-ES_tradnl" dirty="0">
                <a:solidFill>
                  <a:srgbClr val="053B66"/>
                </a:solidFill>
                <a:latin typeface="Century Gothic" pitchFamily="8" charset="0"/>
              </a:rPr>
              <a:t>Resultados de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Indicadores de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Desarrollo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P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ersonal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y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Social (IDPS)</a:t>
            </a:r>
            <a:endParaRPr lang="es-CL" dirty="0">
              <a:solidFill>
                <a:srgbClr val="053B66"/>
              </a:solidFill>
              <a:latin typeface="Century Gothic" pitchFamily="8" charset="0"/>
            </a:endParaRPr>
          </a:p>
          <a:p>
            <a:pPr eaLnBrk="1" hangingPunct="1"/>
            <a:r>
              <a:rPr lang="es-ES_tradnl" b="1" dirty="0" smtClean="0">
                <a:solidFill>
                  <a:srgbClr val="053B66"/>
                </a:solidFill>
                <a:latin typeface="Century Gothic" pitchFamily="8" charset="0"/>
              </a:rPr>
              <a:t>Clima de convivencia escolar</a:t>
            </a:r>
            <a:endParaRPr lang="es-ES_tradnl" b="1" dirty="0">
              <a:solidFill>
                <a:srgbClr val="053B66"/>
              </a:solidFill>
              <a:latin typeface="Century Gothic" pitchFamily="8" charset="0"/>
            </a:endParaRPr>
          </a:p>
        </p:txBody>
      </p:sp>
      <p:grpSp>
        <p:nvGrpSpPr>
          <p:cNvPr id="51" name="Grupo 50"/>
          <p:cNvGrpSpPr/>
          <p:nvPr/>
        </p:nvGrpSpPr>
        <p:grpSpPr>
          <a:xfrm>
            <a:off x="1139450" y="6150114"/>
            <a:ext cx="5596249" cy="584775"/>
            <a:chOff x="1763688" y="6096178"/>
            <a:chExt cx="5596249" cy="584775"/>
          </a:xfrm>
        </p:grpSpPr>
        <p:sp>
          <p:nvSpPr>
            <p:cNvPr id="52" name="Rectángulo 16"/>
            <p:cNvSpPr/>
            <p:nvPr/>
          </p:nvSpPr>
          <p:spPr>
            <a:xfrm>
              <a:off x="2123728" y="6096178"/>
              <a:ext cx="523620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>
                <a:buAutoNum type="arabicParenBoth"/>
              </a:pPr>
              <a:r>
                <a:rPr lang="es-CL" sz="800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La escala varía entre 0 y 100 puntos. En esta escala un valor más cercano a 0 indica un menor nivel de logro, y un valor más cercano a 100 indica un mayor logro en el indicador.</a:t>
              </a:r>
            </a:p>
            <a:p>
              <a:pPr marL="228600" indent="-228600">
                <a:buFontTx/>
                <a:buAutoNum type="arabicParenBoth"/>
              </a:pPr>
              <a:r>
                <a:rPr lang="es-CL" sz="800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El </a:t>
              </a:r>
              <a:r>
                <a:rPr lang="es-CL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símbolo que acompaña al dato indica </a:t>
              </a:r>
              <a:r>
                <a:rPr lang="es-CL" sz="800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que el puntaje, </a:t>
              </a:r>
              <a:r>
                <a:rPr lang="es-CL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respecto </a:t>
              </a:r>
              <a:r>
                <a:rPr lang="es-CL" sz="800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a </a:t>
              </a:r>
              <a:r>
                <a:rPr lang="es-CL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la evaluación anterior y de establecimientos del mismo </a:t>
              </a:r>
              <a:r>
                <a:rPr lang="es-CL" sz="800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GSE, </a:t>
              </a:r>
              <a:r>
                <a:rPr lang="es-CL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es:  </a:t>
              </a:r>
              <a:r>
                <a:rPr lang="es-CL" sz="800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    •: </a:t>
              </a:r>
              <a:r>
                <a:rPr lang="es-CL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similar.                       </a:t>
              </a:r>
              <a:r>
                <a:rPr lang="es-CL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  <a:sym typeface="Wingdings 3" panose="05040102010807070707" pitchFamily="18" charset="2"/>
                </a:rPr>
                <a:t></a:t>
              </a:r>
              <a:r>
                <a:rPr lang="es-CL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: más alto.                  </a:t>
              </a:r>
              <a:r>
                <a:rPr lang="es-CL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  <a:sym typeface="Wingdings 3" panose="05040102010807070707" pitchFamily="18" charset="2"/>
                </a:rPr>
                <a:t></a:t>
              </a:r>
              <a:r>
                <a:rPr lang="es-CL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: más bajo</a:t>
              </a:r>
              <a:r>
                <a:rPr lang="es-CL" sz="800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.</a:t>
              </a:r>
              <a:endPara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3" name="Rectángulo 16"/>
            <p:cNvSpPr/>
            <p:nvPr/>
          </p:nvSpPr>
          <p:spPr>
            <a:xfrm>
              <a:off x="1763688" y="6096178"/>
              <a:ext cx="58391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sz="800" i="1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Notas</a:t>
              </a:r>
              <a:r>
                <a:rPr lang="es-ES" sz="800" i="1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:</a:t>
              </a:r>
              <a:endParaRPr lang="es-CL" sz="800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" name="Elipse 7"/>
          <p:cNvSpPr/>
          <p:nvPr/>
        </p:nvSpPr>
        <p:spPr>
          <a:xfrm>
            <a:off x="621035" y="620688"/>
            <a:ext cx="144016" cy="144016"/>
          </a:xfrm>
          <a:prstGeom prst="ellipse">
            <a:avLst/>
          </a:prstGeom>
          <a:solidFill>
            <a:srgbClr val="94C1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3291040" y="1440557"/>
            <a:ext cx="2561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solidFill>
                  <a:srgbClr val="053B66"/>
                </a:solidFill>
                <a:latin typeface="Century Gothic" pitchFamily="8" charset="0"/>
              </a:rPr>
              <a:t>Resultados </a:t>
            </a:r>
            <a:r>
              <a:rPr lang="es-ES" dirty="0" smtClean="0">
                <a:solidFill>
                  <a:srgbClr val="053B66"/>
                </a:solidFill>
                <a:latin typeface="Century Gothic" pitchFamily="8" charset="0"/>
              </a:rPr>
              <a:t>generales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2424748" y="2705500"/>
            <a:ext cx="14302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75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103253" y="2710314"/>
            <a:ext cx="3352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↓ -4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704142" y="2695075"/>
            <a:ext cx="14302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71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356754" y="2704700"/>
            <a:ext cx="3352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6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965131" y="2705500"/>
            <a:ext cx="14302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77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637831" y="2704700"/>
            <a:ext cx="3352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6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240764" y="2705500"/>
            <a:ext cx="14302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83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6502947" y="2705500"/>
            <a:ext cx="293221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7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320553" y="3580261"/>
            <a:ext cx="16385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69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912753" y="3585876"/>
            <a:ext cx="3733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↓ -4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3599947" y="3580261"/>
            <a:ext cx="16385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65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056367" y="3579667"/>
            <a:ext cx="39535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8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4860936" y="3579667"/>
            <a:ext cx="16385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73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4447331" y="3580261"/>
            <a:ext cx="3733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4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6136569" y="3575106"/>
            <a:ext cx="16385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77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6292653" y="3576251"/>
            <a:ext cx="3352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smtClean="0">
                <a:latin typeface="Century Gothic" panose="020B0502020202020204" pitchFamily="34" charset="0"/>
              </a:rPr>
              <a:t>↑ 7</a:t>
            </a:r>
            <a:endParaRPr lang="es-ES" sz="1100" dirty="0">
              <a:latin typeface="Century Gothic" panose="020B0502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2294905" y="4069764"/>
            <a:ext cx="16898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75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1865353" y="4058699"/>
            <a:ext cx="3828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↓ -4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3574299" y="4062709"/>
            <a:ext cx="16898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71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3118854" y="4070328"/>
            <a:ext cx="3828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7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4835288" y="4065577"/>
            <a:ext cx="16898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78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4399931" y="4060703"/>
            <a:ext cx="3828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9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6110921" y="4073519"/>
            <a:ext cx="16898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87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6254553" y="4058698"/>
            <a:ext cx="3429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7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2314141" y="4548560"/>
            <a:ext cx="16514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81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1872573" y="4556888"/>
            <a:ext cx="38141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↓ -4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3593535" y="4564108"/>
            <a:ext cx="16514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77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3126074" y="4563506"/>
            <a:ext cx="38141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● 2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4854524" y="4558528"/>
            <a:ext cx="16514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79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4407151" y="4566990"/>
            <a:ext cx="38141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7</a:t>
            </a:r>
          </a:p>
        </p:txBody>
      </p:sp>
      <p:sp>
        <p:nvSpPr>
          <p:cNvPr id="36" name="Rectángulo 35"/>
          <p:cNvSpPr/>
          <p:nvPr/>
        </p:nvSpPr>
        <p:spPr>
          <a:xfrm>
            <a:off x="6130157" y="4563380"/>
            <a:ext cx="16514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86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6273941" y="4557365"/>
            <a:ext cx="33902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9</a:t>
            </a:r>
          </a:p>
        </p:txBody>
      </p:sp>
    </p:spTree>
    <p:extLst>
      <p:ext uri="{BB962C8B-B14F-4D97-AF65-F5344CB8AC3E}">
        <p14:creationId xmlns:p14="http://schemas.microsoft.com/office/powerpoint/2010/main" val="270348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" y="0"/>
            <a:ext cx="9138518" cy="6858000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390544" y="1541939"/>
            <a:ext cx="6362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algn="ctr"/>
            <a:r>
              <a:rPr lang="es-CL" sz="1200" b="1" dirty="0">
                <a:solidFill>
                  <a:srgbClr val="053B66"/>
                </a:solidFill>
                <a:latin typeface="Century Gothic" pitchFamily="8" charset="0"/>
                <a:ea typeface="+mn-ea"/>
              </a:rPr>
              <a:t>Puntajes </a:t>
            </a:r>
            <a:r>
              <a:rPr lang="es-CL" sz="1200" b="1" dirty="0" smtClean="0">
                <a:solidFill>
                  <a:srgbClr val="053B66"/>
                </a:solidFill>
                <a:latin typeface="Century Gothic" pitchFamily="8" charset="0"/>
                <a:ea typeface="+mn-ea"/>
              </a:rPr>
              <a:t>II medio en </a:t>
            </a:r>
            <a:r>
              <a:rPr lang="es-CL" sz="1200" b="1" dirty="0">
                <a:solidFill>
                  <a:srgbClr val="053B66"/>
                </a:solidFill>
                <a:latin typeface="Century Gothic" pitchFamily="8" charset="0"/>
                <a:ea typeface="+mn-ea"/>
              </a:rPr>
              <a:t>el indicador </a:t>
            </a:r>
            <a:r>
              <a:rPr lang="es-ES_tradnl" sz="1200" b="1" dirty="0">
                <a:solidFill>
                  <a:srgbClr val="053B66"/>
                </a:solidFill>
                <a:latin typeface="Century Gothic" pitchFamily="8" charset="0"/>
              </a:rPr>
              <a:t>Clima de convivencia escolar</a:t>
            </a:r>
          </a:p>
          <a:p>
            <a:pPr algn="ctr"/>
            <a:r>
              <a:rPr lang="es-CL" sz="1200" b="1" dirty="0" smtClean="0">
                <a:solidFill>
                  <a:srgbClr val="053B66"/>
                </a:solidFill>
                <a:latin typeface="Century Gothic" pitchFamily="8" charset="0"/>
                <a:ea typeface="+mn-ea"/>
              </a:rPr>
              <a:t>2014-2017</a:t>
            </a:r>
            <a:endParaRPr lang="es-ES" sz="1200" b="1" dirty="0">
              <a:solidFill>
                <a:srgbClr val="053B66"/>
              </a:solidFill>
              <a:latin typeface="Century Gothic" pitchFamily="8" charset="0"/>
              <a:ea typeface="+mn-ea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849126" y="489446"/>
            <a:ext cx="75328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eaLnBrk="1" hangingPunct="1"/>
            <a:r>
              <a:rPr lang="es-ES_tradnl" dirty="0">
                <a:solidFill>
                  <a:srgbClr val="053B66"/>
                </a:solidFill>
                <a:latin typeface="Century Gothic" pitchFamily="8" charset="0"/>
              </a:rPr>
              <a:t>Resultados de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Indicadores de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Desarrollo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P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ersonal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y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Social (IDPS)</a:t>
            </a:r>
            <a:endParaRPr lang="es-CL" dirty="0">
              <a:solidFill>
                <a:srgbClr val="053B66"/>
              </a:solidFill>
              <a:latin typeface="Century Gothic" pitchFamily="8" charset="0"/>
            </a:endParaRPr>
          </a:p>
          <a:p>
            <a:r>
              <a:rPr lang="es-ES_tradnl" b="1" dirty="0">
                <a:solidFill>
                  <a:srgbClr val="053B66"/>
                </a:solidFill>
                <a:latin typeface="Century Gothic" pitchFamily="8" charset="0"/>
              </a:rPr>
              <a:t>Clima de convivencia escolar</a:t>
            </a:r>
          </a:p>
        </p:txBody>
      </p:sp>
      <p:sp>
        <p:nvSpPr>
          <p:cNvPr id="13" name="Elipse 12"/>
          <p:cNvSpPr/>
          <p:nvPr/>
        </p:nvSpPr>
        <p:spPr>
          <a:xfrm>
            <a:off x="621035" y="620688"/>
            <a:ext cx="144016" cy="144016"/>
          </a:xfrm>
          <a:prstGeom prst="ellipse">
            <a:avLst/>
          </a:prstGeom>
          <a:solidFill>
            <a:srgbClr val="94C1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4" name="Grupo 13"/>
          <p:cNvGrpSpPr/>
          <p:nvPr/>
        </p:nvGrpSpPr>
        <p:grpSpPr>
          <a:xfrm>
            <a:off x="1139450" y="6150111"/>
            <a:ext cx="6251950" cy="584775"/>
            <a:chOff x="1763688" y="6096178"/>
            <a:chExt cx="5596249" cy="541348"/>
          </a:xfrm>
        </p:grpSpPr>
        <p:sp>
          <p:nvSpPr>
            <p:cNvPr id="15" name="Rectángulo 16"/>
            <p:cNvSpPr/>
            <p:nvPr/>
          </p:nvSpPr>
          <p:spPr>
            <a:xfrm>
              <a:off x="2123728" y="6096178"/>
              <a:ext cx="5236209" cy="5413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>
                <a:buAutoNum type="arabicParenBoth"/>
              </a:pPr>
              <a:r>
                <a:rPr lang="es-CL" sz="800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La escala varía entre 0 y 100 puntos. En esta escala un valor más cercano a 0 indica un menor nivel de logro, y un valor más cercano a 100 indica un mayor logro en el indicador.</a:t>
              </a:r>
            </a:p>
            <a:p>
              <a:pPr marL="228600" indent="-228600">
                <a:buFontTx/>
                <a:buAutoNum type="arabicParenBoth"/>
              </a:pPr>
              <a:r>
                <a:rPr lang="es-ES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El símbolo que acompaña al dato indica que el puntaje respecto de la evaluación anterior es</a:t>
              </a:r>
              <a:r>
                <a:rPr lang="es-ES" sz="800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:</a:t>
              </a:r>
            </a:p>
            <a:p>
              <a:r>
                <a:rPr lang="es-ES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s-ES" sz="800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       </a:t>
              </a:r>
              <a:r>
                <a:rPr lang="es-CL" sz="800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•: </a:t>
              </a:r>
              <a:r>
                <a:rPr lang="es-CL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similar.                       </a:t>
              </a:r>
              <a:r>
                <a:rPr lang="es-CL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  <a:sym typeface="Wingdings 3" panose="05040102010807070707" pitchFamily="18" charset="2"/>
                </a:rPr>
                <a:t></a:t>
              </a:r>
              <a:r>
                <a:rPr lang="es-CL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: más alto.                  </a:t>
              </a:r>
              <a:r>
                <a:rPr lang="es-CL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  <a:sym typeface="Wingdings 3" panose="05040102010807070707" pitchFamily="18" charset="2"/>
                </a:rPr>
                <a:t></a:t>
              </a:r>
              <a:r>
                <a:rPr lang="es-CL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: más bajo</a:t>
              </a:r>
              <a:r>
                <a:rPr lang="es-CL" sz="800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.</a:t>
              </a:r>
              <a:endPara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Rectángulo 16"/>
            <p:cNvSpPr/>
            <p:nvPr/>
          </p:nvSpPr>
          <p:spPr>
            <a:xfrm>
              <a:off x="1763688" y="6096178"/>
              <a:ext cx="58391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sz="800" i="1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Notas</a:t>
              </a:r>
              <a:r>
                <a:rPr lang="es-ES" sz="800" i="1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:</a:t>
              </a:r>
              <a:endParaRPr lang="es-CL" sz="800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4" name="Imagen 3" descr="RBD_2M_TEND 2014_2017_IND_CC.PNG" title="RBD_2M_TEND 2014_2017_IND_C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50" y="2057400"/>
            <a:ext cx="68615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6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" y="0"/>
            <a:ext cx="9138518" cy="6858000"/>
          </a:xfrm>
          <a:prstGeom prst="rect">
            <a:avLst/>
          </a:prstGeom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849126" y="489446"/>
            <a:ext cx="73042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eaLnBrk="1" hangingPunct="1"/>
            <a:r>
              <a:rPr lang="es-ES_tradnl" dirty="0">
                <a:solidFill>
                  <a:srgbClr val="053B66"/>
                </a:solidFill>
                <a:latin typeface="Century Gothic" pitchFamily="8" charset="0"/>
              </a:rPr>
              <a:t>Resultados de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Indicadores de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Desarrollo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P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ersonal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y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Social (IDPS)</a:t>
            </a:r>
            <a:endParaRPr lang="es-CL" dirty="0">
              <a:solidFill>
                <a:srgbClr val="053B66"/>
              </a:solidFill>
              <a:latin typeface="Century Gothic" pitchFamily="8" charset="0"/>
            </a:endParaRPr>
          </a:p>
          <a:p>
            <a:pPr eaLnBrk="1" hangingPunct="1"/>
            <a:r>
              <a:rPr lang="es-ES_tradnl" b="1" dirty="0" smtClean="0">
                <a:solidFill>
                  <a:srgbClr val="053B66"/>
                </a:solidFill>
                <a:latin typeface="Century Gothic" pitchFamily="8" charset="0"/>
              </a:rPr>
              <a:t>Clima de convivencia escolar</a:t>
            </a:r>
            <a:endParaRPr lang="es-ES_tradnl" b="1" dirty="0">
              <a:solidFill>
                <a:srgbClr val="053B66"/>
              </a:solidFill>
              <a:latin typeface="Century Gothic" pitchFamily="8" charset="0"/>
            </a:endParaRPr>
          </a:p>
        </p:txBody>
      </p:sp>
      <p:sp>
        <p:nvSpPr>
          <p:cNvPr id="12" name="Rectángulo 3"/>
          <p:cNvSpPr/>
          <p:nvPr/>
        </p:nvSpPr>
        <p:spPr>
          <a:xfrm>
            <a:off x="1837701" y="1630850"/>
            <a:ext cx="54710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L" sz="1200" b="1" dirty="0">
                <a:solidFill>
                  <a:srgbClr val="053B66"/>
                </a:solidFill>
                <a:latin typeface="Century Gothic" pitchFamily="8" charset="0"/>
              </a:rPr>
              <a:t>Distribución de respuestas en los niveles del indicador</a:t>
            </a:r>
          </a:p>
        </p:txBody>
      </p:sp>
      <p:pic>
        <p:nvPicPr>
          <p:cNvPr id="7" name="Imagen 6" descr="IRE_DOC_DIR_IIM_2016_V010_30ENE.pdf (PROTEGIDO)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5" t="76329" r="28738" b="19282"/>
          <a:stretch/>
        </p:blipFill>
        <p:spPr>
          <a:xfrm>
            <a:off x="3385107" y="5693981"/>
            <a:ext cx="2376264" cy="216024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621035" y="620688"/>
            <a:ext cx="144016" cy="144016"/>
          </a:xfrm>
          <a:prstGeom prst="ellipse">
            <a:avLst/>
          </a:prstGeom>
          <a:solidFill>
            <a:srgbClr val="94C1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RBD_2M_IND_CC_DISTRIBUCION_RESPUESTAS_2017.PNG" title="RBD_2M_IND_CC_DISTRIBUCION_RESPUESTAS_201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439" y="2057400"/>
            <a:ext cx="13716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7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3" y="0"/>
            <a:ext cx="9140196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" y="0"/>
            <a:ext cx="9140196" cy="6858000"/>
          </a:xfrm>
          <a:prstGeom prst="rect">
            <a:avLst/>
          </a:prstGeom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849126" y="489446"/>
            <a:ext cx="73804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eaLnBrk="1" hangingPunct="1"/>
            <a:r>
              <a:rPr lang="es-ES_tradnl" dirty="0">
                <a:solidFill>
                  <a:srgbClr val="053B66"/>
                </a:solidFill>
                <a:latin typeface="Century Gothic" pitchFamily="8" charset="0"/>
              </a:rPr>
              <a:t>Resultados de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Indicadores de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Desarrollo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P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ersonal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y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Social (IDPS)</a:t>
            </a:r>
            <a:endParaRPr lang="es-CL" dirty="0">
              <a:solidFill>
                <a:srgbClr val="053B66"/>
              </a:solidFill>
              <a:latin typeface="Century Gothic" pitchFamily="8" charset="0"/>
            </a:endParaRPr>
          </a:p>
          <a:p>
            <a:r>
              <a:rPr lang="es-ES_tradnl" b="1" dirty="0">
                <a:solidFill>
                  <a:srgbClr val="053B66"/>
                </a:solidFill>
                <a:latin typeface="Century Gothic" pitchFamily="8" charset="0"/>
              </a:rPr>
              <a:t>Clima de convivencia escolar</a:t>
            </a:r>
          </a:p>
        </p:txBody>
      </p:sp>
      <p:sp>
        <p:nvSpPr>
          <p:cNvPr id="11" name="Rectángulo 3"/>
          <p:cNvSpPr/>
          <p:nvPr/>
        </p:nvSpPr>
        <p:spPr>
          <a:xfrm>
            <a:off x="1828074" y="1630850"/>
            <a:ext cx="5471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053B66"/>
                </a:solidFill>
                <a:latin typeface="Century Gothic" pitchFamily="8" charset="0"/>
              </a:rPr>
              <a:t>Puntajes </a:t>
            </a:r>
            <a:r>
              <a:rPr lang="es-ES" sz="1200" b="1" dirty="0">
                <a:solidFill>
                  <a:srgbClr val="053B66"/>
                </a:solidFill>
                <a:latin typeface="Century Gothic" pitchFamily="8" charset="0"/>
              </a:rPr>
              <a:t>según género en el indicador </a:t>
            </a:r>
            <a:r>
              <a:rPr lang="es-ES_tradnl" sz="1200" b="1" dirty="0">
                <a:solidFill>
                  <a:srgbClr val="053B66"/>
                </a:solidFill>
                <a:latin typeface="Century Gothic" pitchFamily="8" charset="0"/>
              </a:rPr>
              <a:t>Clima de convivencia </a:t>
            </a:r>
            <a:r>
              <a:rPr lang="es-ES_tradnl" sz="1200" b="1" dirty="0" smtClean="0">
                <a:solidFill>
                  <a:srgbClr val="053B66"/>
                </a:solidFill>
                <a:latin typeface="Century Gothic" pitchFamily="8" charset="0"/>
              </a:rPr>
              <a:t>escolar:</a:t>
            </a:r>
            <a:endParaRPr lang="es-ES_tradnl" sz="1200" b="1" dirty="0">
              <a:solidFill>
                <a:srgbClr val="053B66"/>
              </a:solidFill>
              <a:latin typeface="Century Gothic" pitchFamily="8" charset="0"/>
            </a:endParaRPr>
          </a:p>
          <a:p>
            <a:pPr algn="ctr"/>
            <a:r>
              <a:rPr lang="es-ES" sz="1200" b="1" dirty="0" smtClean="0">
                <a:solidFill>
                  <a:srgbClr val="053B66"/>
                </a:solidFill>
                <a:latin typeface="Century Gothic" pitchFamily="8" charset="0"/>
              </a:rPr>
              <a:t> 2016 y 2017 y </a:t>
            </a:r>
            <a:r>
              <a:rPr lang="es-ES" sz="1200" b="1" dirty="0">
                <a:solidFill>
                  <a:srgbClr val="053B66"/>
                </a:solidFill>
                <a:latin typeface="Century Gothic" pitchFamily="8" charset="0"/>
              </a:rPr>
              <a:t>comparación entre géneros</a:t>
            </a:r>
            <a:endParaRPr lang="es-CL" sz="1200" b="1" dirty="0">
              <a:solidFill>
                <a:srgbClr val="053B66"/>
              </a:solidFill>
              <a:latin typeface="Century Gothic" pitchFamily="8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621035" y="620688"/>
            <a:ext cx="144016" cy="144016"/>
          </a:xfrm>
          <a:prstGeom prst="ellipse">
            <a:avLst/>
          </a:prstGeom>
          <a:solidFill>
            <a:srgbClr val="94C1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1340901" y="5866736"/>
            <a:ext cx="62028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arenBoth"/>
            </a:pP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La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escala varía 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entre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0 y 100 puntos. En esta escala un valor más cercano a 0 indica un menor nivel de logro, y un    valor más cercano a 100 indica un mayor logro en el indicador.</a:t>
            </a:r>
          </a:p>
          <a:p>
            <a:pPr marL="228600" indent="-228600">
              <a:buAutoNum type="arabicParenBoth"/>
            </a:pP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En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la comparación entre mujeres y hombres, el símbolo (+) indica que la diferencia a favor es estadísticamente  significativa.</a:t>
            </a:r>
            <a:endParaRPr lang="es-ES" sz="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28600" indent="-228600">
              <a:buAutoNum type="arabicParenBoth"/>
            </a:pP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En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la comparación entre 2016 y 2017, el símbolo que acompaña al dato indica que el puntaje 2017 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es:</a:t>
            </a:r>
          </a:p>
          <a:p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   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● :   similar.</a:t>
            </a:r>
            <a:r>
              <a:rPr lang="es-ES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↑ :   más alto.</a:t>
            </a:r>
            <a:r>
              <a:rPr lang="es-ES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↓ :   más bajo.</a:t>
            </a:r>
            <a:endParaRPr lang="es-ES" sz="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28600" indent="-228600">
              <a:buAutoNum type="arabicParenBoth"/>
            </a:pPr>
            <a:endParaRPr lang="es-CL" sz="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ángulo 16"/>
          <p:cNvSpPr/>
          <p:nvPr/>
        </p:nvSpPr>
        <p:spPr>
          <a:xfrm>
            <a:off x="987277" y="5866736"/>
            <a:ext cx="65967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800" i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Notas</a:t>
            </a:r>
            <a:r>
              <a:rPr lang="es-ES" sz="800" i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:</a:t>
            </a:r>
            <a:endParaRPr lang="es-CL" sz="800" i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694756" y="3567761"/>
            <a:ext cx="17475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77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531779" y="3587210"/>
            <a:ext cx="18133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76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452624" y="3580073"/>
            <a:ext cx="17475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(+)85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298896" y="3584354"/>
            <a:ext cx="18133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81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804150" y="355822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8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677798" y="356764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5</a:t>
            </a:r>
          </a:p>
        </p:txBody>
      </p:sp>
    </p:spTree>
    <p:extLst>
      <p:ext uri="{BB962C8B-B14F-4D97-AF65-F5344CB8AC3E}">
        <p14:creationId xmlns:p14="http://schemas.microsoft.com/office/powerpoint/2010/main" val="78997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" y="0"/>
            <a:ext cx="9138518" cy="6858000"/>
          </a:xfrm>
          <a:prstGeom prst="rect">
            <a:avLst/>
          </a:prstGeom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849126" y="489446"/>
            <a:ext cx="73804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eaLnBrk="1" hangingPunct="1"/>
            <a:r>
              <a:rPr lang="es-ES_tradnl" dirty="0">
                <a:solidFill>
                  <a:srgbClr val="053B66"/>
                </a:solidFill>
                <a:latin typeface="Century Gothic" pitchFamily="8" charset="0"/>
              </a:rPr>
              <a:t>Resultados de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Indicadores de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Desarrollo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P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ersonal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y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Social (IDPS)</a:t>
            </a:r>
            <a:endParaRPr lang="es-CL" dirty="0">
              <a:solidFill>
                <a:srgbClr val="053B66"/>
              </a:solidFill>
              <a:latin typeface="Century Gothic" pitchFamily="8" charset="0"/>
            </a:endParaRPr>
          </a:p>
          <a:p>
            <a:pPr eaLnBrk="1" hangingPunct="1"/>
            <a:r>
              <a:rPr lang="es-ES_tradnl" b="1" dirty="0" smtClean="0">
                <a:solidFill>
                  <a:srgbClr val="053B66"/>
                </a:solidFill>
                <a:latin typeface="Century Gothic" pitchFamily="8" charset="0"/>
              </a:rPr>
              <a:t>Participación y formación ciudadana</a:t>
            </a:r>
            <a:endParaRPr lang="es-ES_tradnl" b="1" dirty="0">
              <a:solidFill>
                <a:srgbClr val="053B66"/>
              </a:solidFill>
              <a:latin typeface="Century Gothic" pitchFamily="8" charset="0"/>
            </a:endParaRPr>
          </a:p>
        </p:txBody>
      </p:sp>
      <p:grpSp>
        <p:nvGrpSpPr>
          <p:cNvPr id="50" name="Grupo 49"/>
          <p:cNvGrpSpPr/>
          <p:nvPr/>
        </p:nvGrpSpPr>
        <p:grpSpPr>
          <a:xfrm>
            <a:off x="1139450" y="6150114"/>
            <a:ext cx="5596249" cy="584775"/>
            <a:chOff x="1763688" y="6096178"/>
            <a:chExt cx="5596249" cy="584775"/>
          </a:xfrm>
        </p:grpSpPr>
        <p:sp>
          <p:nvSpPr>
            <p:cNvPr id="51" name="Rectángulo 16"/>
            <p:cNvSpPr/>
            <p:nvPr/>
          </p:nvSpPr>
          <p:spPr>
            <a:xfrm>
              <a:off x="2123728" y="6096178"/>
              <a:ext cx="523620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>
                <a:buAutoNum type="arabicParenBoth"/>
              </a:pPr>
              <a:r>
                <a:rPr lang="es-CL" sz="800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La escala varía entre 0 y 100 puntos. En esta escala un valor más cercano a 0 indica un menor nivel de logro, y un valor más cercano a 100 indica un mayor logro en el indicador.</a:t>
              </a:r>
            </a:p>
            <a:p>
              <a:pPr marL="228600" indent="-228600">
                <a:buFontTx/>
                <a:buAutoNum type="arabicParenBoth"/>
              </a:pPr>
              <a:r>
                <a:rPr lang="es-CL" sz="800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El </a:t>
              </a:r>
              <a:r>
                <a:rPr lang="es-CL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símbolo que acompaña al dato indica </a:t>
              </a:r>
              <a:r>
                <a:rPr lang="es-CL" sz="800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que el puntaje, </a:t>
              </a:r>
              <a:r>
                <a:rPr lang="es-CL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respecto </a:t>
              </a:r>
              <a:r>
                <a:rPr lang="es-CL" sz="800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a </a:t>
              </a:r>
              <a:r>
                <a:rPr lang="es-CL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la evaluación anterior y de establecimientos del mismo </a:t>
              </a:r>
              <a:r>
                <a:rPr lang="es-CL" sz="800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GSE, </a:t>
              </a:r>
              <a:r>
                <a:rPr lang="es-CL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es:  </a:t>
              </a:r>
              <a:r>
                <a:rPr lang="es-CL" sz="800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    •: </a:t>
              </a:r>
              <a:r>
                <a:rPr lang="es-CL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similar.                       </a:t>
              </a:r>
              <a:r>
                <a:rPr lang="es-CL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  <a:sym typeface="Wingdings 3" panose="05040102010807070707" pitchFamily="18" charset="2"/>
                </a:rPr>
                <a:t></a:t>
              </a:r>
              <a:r>
                <a:rPr lang="es-CL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: más alto.                  </a:t>
              </a:r>
              <a:r>
                <a:rPr lang="es-CL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  <a:sym typeface="Wingdings 3" panose="05040102010807070707" pitchFamily="18" charset="2"/>
                </a:rPr>
                <a:t></a:t>
              </a:r>
              <a:r>
                <a:rPr lang="es-CL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: más bajo</a:t>
              </a:r>
              <a:r>
                <a:rPr lang="es-CL" sz="800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.</a:t>
              </a:r>
              <a:endPara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2" name="Rectángulo 16"/>
            <p:cNvSpPr/>
            <p:nvPr/>
          </p:nvSpPr>
          <p:spPr>
            <a:xfrm>
              <a:off x="1763688" y="6096178"/>
              <a:ext cx="58391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sz="800" i="1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Notas</a:t>
              </a:r>
              <a:r>
                <a:rPr lang="es-ES" sz="800" i="1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:</a:t>
              </a:r>
              <a:endParaRPr lang="es-CL" sz="800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" name="Elipse 7"/>
          <p:cNvSpPr/>
          <p:nvPr/>
        </p:nvSpPr>
        <p:spPr>
          <a:xfrm>
            <a:off x="621035" y="620688"/>
            <a:ext cx="144016" cy="144016"/>
          </a:xfrm>
          <a:prstGeom prst="ellipse">
            <a:avLst/>
          </a:prstGeom>
          <a:solidFill>
            <a:srgbClr val="94C1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3291040" y="1623352"/>
            <a:ext cx="2561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dirty="0">
                <a:solidFill>
                  <a:srgbClr val="053B66"/>
                </a:solidFill>
                <a:latin typeface="Century Gothic" pitchFamily="8" charset="0"/>
              </a:rPr>
              <a:t>Resultados </a:t>
            </a:r>
            <a:r>
              <a:rPr lang="es-ES" dirty="0" smtClean="0">
                <a:solidFill>
                  <a:srgbClr val="053B66"/>
                </a:solidFill>
                <a:latin typeface="Century Gothic" pitchFamily="8" charset="0"/>
              </a:rPr>
              <a:t>generales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2444855" y="2715125"/>
            <a:ext cx="13885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71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095100" y="2704700"/>
            <a:ext cx="3352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● 2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726503" y="2705500"/>
            <a:ext cx="13885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73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397718" y="2704700"/>
            <a:ext cx="3276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7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992228" y="2714325"/>
            <a:ext cx="13885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80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671060" y="2705100"/>
            <a:ext cx="3276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10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248400" y="2705100"/>
            <a:ext cx="13885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90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6508503" y="2705100"/>
            <a:ext cx="28488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smtClean="0">
                <a:latin typeface="Century Gothic" panose="020B0502020202020204" pitchFamily="34" charset="0"/>
              </a:rPr>
              <a:t>↑ 13</a:t>
            </a:r>
            <a:endParaRPr lang="es-ES" sz="1100" dirty="0">
              <a:latin typeface="Century Gothic" panose="020B0502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341868" y="3584467"/>
            <a:ext cx="16097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74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905000" y="3576394"/>
            <a:ext cx="3733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↓ -7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3615896" y="3581613"/>
            <a:ext cx="16097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67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169118" y="3579267"/>
            <a:ext cx="3733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15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4875907" y="3576847"/>
            <a:ext cx="16097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82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4420764" y="3579267"/>
            <a:ext cx="3733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10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6137793" y="3579267"/>
            <a:ext cx="16097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92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6301740" y="3589233"/>
            <a:ext cx="3276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smtClean="0">
                <a:latin typeface="Century Gothic" panose="020B0502020202020204" pitchFamily="34" charset="0"/>
              </a:rPr>
              <a:t>↑ 16</a:t>
            </a:r>
            <a:endParaRPr lang="es-ES" sz="1100" dirty="0">
              <a:latin typeface="Century Gothic" panose="020B0502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2333846" y="4073128"/>
            <a:ext cx="16514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78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1858880" y="4068445"/>
            <a:ext cx="3810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● -1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3575906" y="4066550"/>
            <a:ext cx="16514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77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3116580" y="4069079"/>
            <a:ext cx="38517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● -2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4848365" y="4067294"/>
            <a:ext cx="16514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75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4396740" y="4066550"/>
            <a:ext cx="3810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12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6120986" y="4066550"/>
            <a:ext cx="16514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87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6248400" y="4076700"/>
            <a:ext cx="3352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11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2329367" y="4554604"/>
            <a:ext cx="16337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60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1901396" y="4554604"/>
            <a:ext cx="3733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12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3595393" y="4561850"/>
            <a:ext cx="16337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72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3181327" y="4554230"/>
            <a:ext cx="3722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12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4861560" y="4561850"/>
            <a:ext cx="16337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84</a:t>
            </a:r>
          </a:p>
        </p:txBody>
      </p:sp>
      <p:sp>
        <p:nvSpPr>
          <p:cNvPr id="39" name="Rectángulo 38"/>
          <p:cNvSpPr/>
          <p:nvPr/>
        </p:nvSpPr>
        <p:spPr>
          <a:xfrm>
            <a:off x="4446153" y="4554605"/>
            <a:ext cx="3733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8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6138619" y="4554230"/>
            <a:ext cx="16337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92</a:t>
            </a:r>
          </a:p>
        </p:txBody>
      </p:sp>
      <p:sp>
        <p:nvSpPr>
          <p:cNvPr id="41" name="Rectángulo 40"/>
          <p:cNvSpPr/>
          <p:nvPr/>
        </p:nvSpPr>
        <p:spPr>
          <a:xfrm>
            <a:off x="6271260" y="4561850"/>
            <a:ext cx="3352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13</a:t>
            </a:r>
          </a:p>
        </p:txBody>
      </p:sp>
    </p:spTree>
    <p:extLst>
      <p:ext uri="{BB962C8B-B14F-4D97-AF65-F5344CB8AC3E}">
        <p14:creationId xmlns:p14="http://schemas.microsoft.com/office/powerpoint/2010/main" val="400913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" y="0"/>
            <a:ext cx="9138518" cy="6858000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398395" y="1541939"/>
            <a:ext cx="6362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algn="ctr"/>
            <a:r>
              <a:rPr lang="es-CL" sz="1200" b="1" dirty="0">
                <a:solidFill>
                  <a:srgbClr val="053B66"/>
                </a:solidFill>
                <a:latin typeface="Century Gothic" pitchFamily="8" charset="0"/>
                <a:ea typeface="+mn-ea"/>
              </a:rPr>
              <a:t>Puntajes </a:t>
            </a:r>
            <a:r>
              <a:rPr lang="es-CL" sz="1200" b="1" dirty="0" smtClean="0">
                <a:solidFill>
                  <a:srgbClr val="053B66"/>
                </a:solidFill>
                <a:latin typeface="Century Gothic" pitchFamily="8" charset="0"/>
                <a:ea typeface="+mn-ea"/>
              </a:rPr>
              <a:t>II medio en </a:t>
            </a:r>
            <a:r>
              <a:rPr lang="es-CL" sz="1200" b="1" dirty="0">
                <a:solidFill>
                  <a:srgbClr val="053B66"/>
                </a:solidFill>
                <a:latin typeface="Century Gothic" pitchFamily="8" charset="0"/>
                <a:ea typeface="+mn-ea"/>
              </a:rPr>
              <a:t>el indicador </a:t>
            </a:r>
            <a:r>
              <a:rPr lang="es-ES_tradnl" sz="1200" b="1" dirty="0">
                <a:solidFill>
                  <a:srgbClr val="053B66"/>
                </a:solidFill>
                <a:latin typeface="Century Gothic" pitchFamily="8" charset="0"/>
              </a:rPr>
              <a:t>Participación y formación ciudadana</a:t>
            </a:r>
          </a:p>
          <a:p>
            <a:pPr algn="ctr"/>
            <a:r>
              <a:rPr lang="es-CL" sz="1200" b="1" dirty="0" smtClean="0">
                <a:solidFill>
                  <a:srgbClr val="053B66"/>
                </a:solidFill>
                <a:latin typeface="Century Gothic" pitchFamily="8" charset="0"/>
                <a:ea typeface="+mn-ea"/>
              </a:rPr>
              <a:t>2014-2017</a:t>
            </a:r>
            <a:endParaRPr lang="es-ES" sz="1200" b="1" dirty="0">
              <a:solidFill>
                <a:srgbClr val="053B66"/>
              </a:solidFill>
              <a:latin typeface="Century Gothic" pitchFamily="8" charset="0"/>
              <a:ea typeface="+mn-ea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849126" y="489446"/>
            <a:ext cx="73804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eaLnBrk="1" hangingPunct="1"/>
            <a:r>
              <a:rPr lang="es-ES_tradnl" dirty="0">
                <a:solidFill>
                  <a:srgbClr val="053B66"/>
                </a:solidFill>
                <a:latin typeface="Century Gothic" pitchFamily="8" charset="0"/>
              </a:rPr>
              <a:t>Resultados de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Indicadores de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Desarrollo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P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ersonal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y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Social (IDPS)</a:t>
            </a:r>
            <a:endParaRPr lang="es-CL" dirty="0">
              <a:solidFill>
                <a:srgbClr val="053B66"/>
              </a:solidFill>
              <a:latin typeface="Century Gothic" pitchFamily="8" charset="0"/>
            </a:endParaRPr>
          </a:p>
          <a:p>
            <a:r>
              <a:rPr lang="es-ES_tradnl" b="1" dirty="0">
                <a:solidFill>
                  <a:srgbClr val="053B66"/>
                </a:solidFill>
                <a:latin typeface="Century Gothic" pitchFamily="8" charset="0"/>
              </a:rPr>
              <a:t>Participación y formación ciudadana</a:t>
            </a:r>
          </a:p>
        </p:txBody>
      </p:sp>
      <p:sp>
        <p:nvSpPr>
          <p:cNvPr id="13" name="Elipse 12"/>
          <p:cNvSpPr/>
          <p:nvPr/>
        </p:nvSpPr>
        <p:spPr>
          <a:xfrm>
            <a:off x="621035" y="620688"/>
            <a:ext cx="144016" cy="144016"/>
          </a:xfrm>
          <a:prstGeom prst="ellipse">
            <a:avLst/>
          </a:prstGeom>
          <a:solidFill>
            <a:srgbClr val="94C1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4" name="Grupo 13"/>
          <p:cNvGrpSpPr/>
          <p:nvPr/>
        </p:nvGrpSpPr>
        <p:grpSpPr>
          <a:xfrm>
            <a:off x="1139450" y="6150111"/>
            <a:ext cx="6251950" cy="584775"/>
            <a:chOff x="1763688" y="6096178"/>
            <a:chExt cx="5596249" cy="541348"/>
          </a:xfrm>
        </p:grpSpPr>
        <p:sp>
          <p:nvSpPr>
            <p:cNvPr id="15" name="Rectángulo 16"/>
            <p:cNvSpPr/>
            <p:nvPr/>
          </p:nvSpPr>
          <p:spPr>
            <a:xfrm>
              <a:off x="2123728" y="6096178"/>
              <a:ext cx="5236209" cy="5413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>
                <a:buAutoNum type="arabicParenBoth"/>
              </a:pPr>
              <a:r>
                <a:rPr lang="es-CL" sz="800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La escala varía entre 0 y 100 puntos. En esta escala un valor más cercano a 0 indica un menor nivel de logro, y un valor más cercano a 100 indica un mayor logro en el indicador.</a:t>
              </a:r>
            </a:p>
            <a:p>
              <a:pPr marL="228600" indent="-228600">
                <a:buFontTx/>
                <a:buAutoNum type="arabicParenBoth"/>
              </a:pPr>
              <a:r>
                <a:rPr lang="es-ES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El símbolo que acompaña al dato indica que el puntaje respecto de la evaluación anterior es</a:t>
              </a:r>
              <a:r>
                <a:rPr lang="es-ES" sz="800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:</a:t>
              </a:r>
            </a:p>
            <a:p>
              <a:r>
                <a:rPr lang="es-ES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s-ES" sz="800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       </a:t>
              </a:r>
              <a:r>
                <a:rPr lang="es-CL" sz="800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•: </a:t>
              </a:r>
              <a:r>
                <a:rPr lang="es-CL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similar.                       </a:t>
              </a:r>
              <a:r>
                <a:rPr lang="es-CL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  <a:sym typeface="Wingdings 3" panose="05040102010807070707" pitchFamily="18" charset="2"/>
                </a:rPr>
                <a:t></a:t>
              </a:r>
              <a:r>
                <a:rPr lang="es-CL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: más alto.                  </a:t>
              </a:r>
              <a:r>
                <a:rPr lang="es-CL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  <a:sym typeface="Wingdings 3" panose="05040102010807070707" pitchFamily="18" charset="2"/>
                </a:rPr>
                <a:t></a:t>
              </a:r>
              <a:r>
                <a:rPr lang="es-CL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: más bajo</a:t>
              </a:r>
              <a:r>
                <a:rPr lang="es-CL" sz="800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.</a:t>
              </a:r>
              <a:endPara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Rectángulo 16"/>
            <p:cNvSpPr/>
            <p:nvPr/>
          </p:nvSpPr>
          <p:spPr>
            <a:xfrm>
              <a:off x="1763688" y="6096178"/>
              <a:ext cx="58391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sz="800" i="1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Notas</a:t>
              </a:r>
              <a:r>
                <a:rPr lang="es-ES" sz="800" i="1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:</a:t>
              </a:r>
              <a:endParaRPr lang="es-CL" sz="800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" name="Imagen 1" descr="RBD_2M_TEND 2014_2017_IND_PF.PNG" title="RBD_2M_TEND 2014_2017_IND_P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75" y="2057400"/>
            <a:ext cx="68615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" y="0"/>
            <a:ext cx="9138518" cy="6858000"/>
          </a:xfrm>
          <a:prstGeom prst="rect">
            <a:avLst/>
          </a:prstGeom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849126" y="489446"/>
            <a:ext cx="75328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eaLnBrk="1" hangingPunct="1"/>
            <a:r>
              <a:rPr lang="es-ES_tradnl" dirty="0">
                <a:solidFill>
                  <a:srgbClr val="053B66"/>
                </a:solidFill>
                <a:latin typeface="Century Gothic" pitchFamily="8" charset="0"/>
              </a:rPr>
              <a:t>Resultados de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Indicadores de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Desarrollo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P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ersonal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y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Social (IDPS)</a:t>
            </a:r>
            <a:endParaRPr lang="es-CL" dirty="0">
              <a:solidFill>
                <a:srgbClr val="053B66"/>
              </a:solidFill>
              <a:latin typeface="Century Gothic" pitchFamily="8" charset="0"/>
            </a:endParaRPr>
          </a:p>
          <a:p>
            <a:pPr eaLnBrk="1" hangingPunct="1"/>
            <a:r>
              <a:rPr lang="es-ES_tradnl" b="1" dirty="0" smtClean="0">
                <a:solidFill>
                  <a:srgbClr val="053B66"/>
                </a:solidFill>
                <a:latin typeface="Century Gothic" pitchFamily="8" charset="0"/>
              </a:rPr>
              <a:t>Participación y formación ciudadana</a:t>
            </a:r>
            <a:endParaRPr lang="es-ES_tradnl" b="1" dirty="0">
              <a:solidFill>
                <a:srgbClr val="053B66"/>
              </a:solidFill>
              <a:latin typeface="Century Gothic" pitchFamily="8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621035" y="620688"/>
            <a:ext cx="144016" cy="144016"/>
          </a:xfrm>
          <a:prstGeom prst="ellipse">
            <a:avLst/>
          </a:prstGeom>
          <a:solidFill>
            <a:srgbClr val="94C1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3"/>
          <p:cNvSpPr/>
          <p:nvPr/>
        </p:nvSpPr>
        <p:spPr>
          <a:xfrm>
            <a:off x="1837698" y="1630850"/>
            <a:ext cx="54710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L" sz="1200" b="1" dirty="0">
                <a:solidFill>
                  <a:srgbClr val="053B66"/>
                </a:solidFill>
                <a:latin typeface="Century Gothic" pitchFamily="8" charset="0"/>
              </a:rPr>
              <a:t>Distribución de respuestas en los niveles del indicador</a:t>
            </a:r>
          </a:p>
        </p:txBody>
      </p:sp>
      <p:pic>
        <p:nvPicPr>
          <p:cNvPr id="8" name="Imagen 7" descr="IRE_DOC_DIR_IIM_2016_V010_30ENE.pdf (PROTEGIDO)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5" t="76329" r="28738" b="19282"/>
          <a:stretch/>
        </p:blipFill>
        <p:spPr>
          <a:xfrm>
            <a:off x="3385104" y="5693981"/>
            <a:ext cx="2376264" cy="216024"/>
          </a:xfrm>
          <a:prstGeom prst="rect">
            <a:avLst/>
          </a:prstGeom>
        </p:spPr>
      </p:pic>
      <p:pic>
        <p:nvPicPr>
          <p:cNvPr id="2" name="Imagen 1" descr="RBD_2M_IND_PF_DISTRIBUCION_RESPUESTAS_2017.PNG" title="RBD_2M_IND_PF_DISTRIBUCION_RESPUESTAS_201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436" y="2057400"/>
            <a:ext cx="13716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7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/>
          </p:nvPr>
        </p:nvGraphicFramePr>
        <p:xfrm>
          <a:off x="0" y="11"/>
          <a:ext cx="9144000" cy="7360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536"/>
                <a:gridCol w="3776691"/>
                <a:gridCol w="3151612"/>
                <a:gridCol w="1820161"/>
              </a:tblGrid>
              <a:tr h="222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1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Alarcón Riquelme Valentina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Ingeniería en construcción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PUCV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</a:tr>
              <a:tr h="222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2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Altamirano Reyes Sebastián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Derecho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PUCV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</a:tr>
              <a:tr h="222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3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Bullemore Ossandón Amalia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College Ciencias Sociales 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UC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</a:tr>
              <a:tr h="219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4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Campos Encina Tatiana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Se preparará para continuar </a:t>
                      </a:r>
                      <a:r>
                        <a:rPr lang="es-CL" sz="1200" dirty="0" smtClean="0">
                          <a:effectLst/>
                        </a:rPr>
                        <a:t>estudios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----------------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</a:tr>
              <a:tr h="222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5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Cárcamo Cisternas Diego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Ingeniería Civil Plan común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UFSM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</a:tr>
              <a:tr h="222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6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Casanova Valech Diego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LIc.en Ciencias mención biología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U.Austral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</a:tr>
              <a:tr h="222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7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Cerda Rivera Isadora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Odontología  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Argentina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</a:tr>
              <a:tr h="222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8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Delgado Leiva Ignacio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Tecnología médica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DUOC-Valpo.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</a:tr>
              <a:tr h="222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9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Del Valle Ariste María Gloria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College artes y humanidades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UC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</a:tr>
              <a:tr h="222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10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Díaz Salazar José Miguel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Ingeniería civil electrónica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UFSM.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</a:tr>
              <a:tr h="222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11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Fernández Leiva Marcelo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Técnico en electricidad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UFSM.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</a:tr>
              <a:tr h="222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12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Fernández Núñez Patricio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Ingeniería civil en informática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UFSM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</a:tr>
              <a:tr h="222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13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Fuentes Gacitúa Paolo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Ingeniería plan común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UFSM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</a:tr>
              <a:tr h="222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14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González Barrios Tamara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Ingeniería comercial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UFSM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</a:tr>
              <a:tr h="222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15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Hidalgo Loyola Fabián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Pedagogía en Matemáticas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U.Valpo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</a:tr>
              <a:tr h="222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16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Jorquera Arancibia Antonia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Bachillerato en Ciencias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UAB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</a:tr>
              <a:tr h="222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17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Larraín Quiroga Soledad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Idioma Inglés (preparará PSU)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CFT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</a:tr>
              <a:tr h="222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18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León Cornejo Edith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Se preparará para rendir PSU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--------------------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</a:tr>
              <a:tr h="222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19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López Rodríguez Pablo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Ingeniería en Informática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PUCV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</a:tr>
              <a:tr h="222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20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Marcel Said Nicolás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Construcción civil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AIEP-Viña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</a:tr>
              <a:tr h="222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21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Nightingale Landea Laura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Licenciatura mención composición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UC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</a:tr>
              <a:tr h="222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22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Núñez Gajardo Pamela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Psicología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PUCV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</a:tr>
              <a:tr h="222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23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Parot Boher Fernanda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Ingeniería comercial 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UC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</a:tr>
              <a:tr h="222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24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err="1">
                          <a:effectLst/>
                        </a:rPr>
                        <a:t>Pezo</a:t>
                      </a:r>
                      <a:r>
                        <a:rPr lang="es-CL" sz="1400" dirty="0">
                          <a:effectLst/>
                        </a:rPr>
                        <a:t> </a:t>
                      </a:r>
                      <a:r>
                        <a:rPr lang="es-CL" sz="1400" dirty="0" err="1">
                          <a:effectLst/>
                        </a:rPr>
                        <a:t>Agurto</a:t>
                      </a:r>
                      <a:r>
                        <a:rPr lang="es-CL" sz="1400" dirty="0">
                          <a:effectLst/>
                        </a:rPr>
                        <a:t> Diego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Bachillerato en ciencias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UAB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</a:tr>
              <a:tr h="222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25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Pizarro Espina Miguel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Viajará a España (papá) estudiará leyes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----------------------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</a:tr>
              <a:tr h="222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26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Quiroz Ferrer  Krishna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Educación Diferencial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PUCV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</a:tr>
              <a:tr h="222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27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Román Zamora Emerson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Tecnología médica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UAB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</a:tr>
              <a:tr h="222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28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Tapia Varas Vicente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Ingeniería comercial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PUCV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</a:tr>
              <a:tr h="222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29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Velásquez Carrillo Fernando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Ingeniería civil telemática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UFSM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</a:tr>
              <a:tr h="222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30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effectLst/>
                        </a:rPr>
                        <a:t>Zamora Vega Manuela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Arquitectura 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UCH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60" marR="4006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20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" y="0"/>
            <a:ext cx="9128785" cy="6858000"/>
          </a:xfrm>
          <a:prstGeom prst="rect">
            <a:avLst/>
          </a:prstGeom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849126" y="489446"/>
            <a:ext cx="74566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eaLnBrk="1" hangingPunct="1"/>
            <a:r>
              <a:rPr lang="es-ES_tradnl" dirty="0">
                <a:solidFill>
                  <a:srgbClr val="053B66"/>
                </a:solidFill>
                <a:latin typeface="Century Gothic" pitchFamily="8" charset="0"/>
              </a:rPr>
              <a:t>Resultados de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Indicadores de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Desarrollo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P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ersonal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y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Social (IDPS)</a:t>
            </a:r>
            <a:endParaRPr lang="es-CL" dirty="0">
              <a:solidFill>
                <a:srgbClr val="053B66"/>
              </a:solidFill>
              <a:latin typeface="Century Gothic" pitchFamily="8" charset="0"/>
            </a:endParaRPr>
          </a:p>
          <a:p>
            <a:r>
              <a:rPr lang="es-ES_tradnl" b="1" dirty="0">
                <a:solidFill>
                  <a:srgbClr val="053B66"/>
                </a:solidFill>
                <a:latin typeface="Century Gothic" pitchFamily="8" charset="0"/>
              </a:rPr>
              <a:t>Participación y formación ciudadana</a:t>
            </a:r>
          </a:p>
        </p:txBody>
      </p:sp>
      <p:sp>
        <p:nvSpPr>
          <p:cNvPr id="14" name="Rectángulo 3"/>
          <p:cNvSpPr/>
          <p:nvPr/>
        </p:nvSpPr>
        <p:spPr>
          <a:xfrm>
            <a:off x="1837701" y="1630850"/>
            <a:ext cx="5471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053B66"/>
                </a:solidFill>
                <a:latin typeface="Century Gothic" pitchFamily="8" charset="0"/>
              </a:rPr>
              <a:t>Puntajes </a:t>
            </a:r>
            <a:r>
              <a:rPr lang="es-ES" sz="1200" b="1" dirty="0">
                <a:solidFill>
                  <a:srgbClr val="053B66"/>
                </a:solidFill>
                <a:latin typeface="Century Gothic" pitchFamily="8" charset="0"/>
              </a:rPr>
              <a:t>según género en el indicador </a:t>
            </a:r>
            <a:r>
              <a:rPr lang="es-ES_tradnl" sz="1200" b="1" dirty="0">
                <a:solidFill>
                  <a:srgbClr val="053B66"/>
                </a:solidFill>
                <a:latin typeface="Century Gothic" pitchFamily="8" charset="0"/>
              </a:rPr>
              <a:t>Participación y formación </a:t>
            </a:r>
            <a:r>
              <a:rPr lang="es-ES_tradnl" sz="1200" b="1" dirty="0" smtClean="0">
                <a:solidFill>
                  <a:srgbClr val="053B66"/>
                </a:solidFill>
                <a:latin typeface="Century Gothic" pitchFamily="8" charset="0"/>
              </a:rPr>
              <a:t>ciudadana: </a:t>
            </a:r>
            <a:r>
              <a:rPr lang="es-ES" sz="1200" b="1" dirty="0" smtClean="0">
                <a:solidFill>
                  <a:srgbClr val="053B66"/>
                </a:solidFill>
                <a:latin typeface="Century Gothic" pitchFamily="8" charset="0"/>
              </a:rPr>
              <a:t>2016 y 2017 y </a:t>
            </a:r>
            <a:r>
              <a:rPr lang="es-ES" sz="1200" b="1" dirty="0">
                <a:solidFill>
                  <a:srgbClr val="053B66"/>
                </a:solidFill>
                <a:latin typeface="Century Gothic" pitchFamily="8" charset="0"/>
              </a:rPr>
              <a:t>comparación entre géneros</a:t>
            </a:r>
            <a:endParaRPr lang="es-CL" sz="1200" b="1" dirty="0">
              <a:solidFill>
                <a:srgbClr val="053B66"/>
              </a:solidFill>
              <a:latin typeface="Century Gothic" pitchFamily="8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621035" y="620688"/>
            <a:ext cx="144016" cy="144016"/>
          </a:xfrm>
          <a:prstGeom prst="ellipse">
            <a:avLst/>
          </a:prstGeom>
          <a:solidFill>
            <a:srgbClr val="94C1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1340901" y="5866736"/>
            <a:ext cx="62028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arenBoth"/>
            </a:pP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La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escala varía 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entre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0 y 100 puntos. En esta escala un valor más cercano a 0 indica un menor nivel de logro, y un    valor más cercano a 100 indica un mayor logro en el indicador.</a:t>
            </a:r>
          </a:p>
          <a:p>
            <a:pPr marL="228600" indent="-228600">
              <a:buAutoNum type="arabicParenBoth"/>
            </a:pP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En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la comparación entre mujeres y hombres, el símbolo (+) indica que la diferencia a favor es estadísticamente  significativa.</a:t>
            </a:r>
            <a:endParaRPr lang="es-ES" sz="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28600" indent="-228600">
              <a:buAutoNum type="arabicParenBoth"/>
            </a:pP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En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la comparación entre 2016 y 2017, el símbolo que acompaña al dato indica que el puntaje 2017 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es:</a:t>
            </a:r>
          </a:p>
          <a:p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   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● :   similar.</a:t>
            </a:r>
            <a:r>
              <a:rPr lang="es-ES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↑ :   más alto.</a:t>
            </a:r>
            <a:r>
              <a:rPr lang="es-ES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↓ :   más bajo.</a:t>
            </a:r>
            <a:endParaRPr lang="es-ES" sz="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28600" indent="-228600">
              <a:buAutoNum type="arabicParenBoth"/>
            </a:pPr>
            <a:endParaRPr lang="es-CL" sz="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ángulo 16"/>
          <p:cNvSpPr/>
          <p:nvPr/>
        </p:nvSpPr>
        <p:spPr>
          <a:xfrm>
            <a:off x="987277" y="5866736"/>
            <a:ext cx="65967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800" i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Notas</a:t>
            </a:r>
            <a:r>
              <a:rPr lang="es-ES" sz="800" i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:</a:t>
            </a:r>
            <a:endParaRPr lang="es-CL" sz="800" i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713684" y="3566160"/>
            <a:ext cx="17059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79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554242" y="3563630"/>
            <a:ext cx="177163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 smtClean="0">
                <a:latin typeface="Century Gothic" panose="020B0502020202020204" pitchFamily="34" charset="0"/>
              </a:rPr>
              <a:t>81</a:t>
            </a:r>
            <a:endParaRPr lang="es-ES" sz="1100" dirty="0">
              <a:latin typeface="Century Gothic" panose="020B0502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466284" y="3563630"/>
            <a:ext cx="17059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(+)94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284481" y="3556754"/>
            <a:ext cx="177163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86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922520" y="3566159"/>
            <a:ext cx="4343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15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5615940" y="355601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5</a:t>
            </a:r>
          </a:p>
        </p:txBody>
      </p:sp>
    </p:spTree>
    <p:extLst>
      <p:ext uri="{BB962C8B-B14F-4D97-AF65-F5344CB8AC3E}">
        <p14:creationId xmlns:p14="http://schemas.microsoft.com/office/powerpoint/2010/main" val="159629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9" name="Rectángulo 16"/>
          <p:cNvSpPr/>
          <p:nvPr/>
        </p:nvSpPr>
        <p:spPr>
          <a:xfrm>
            <a:off x="1333027" y="5867747"/>
            <a:ext cx="59937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arenBoth"/>
            </a:pP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La escala varía entre 0 y 100 puntos. En esta escala un valor más cercano a 0 indica un menor nivel de logro, y un valor más cercano a 100 indica un mayor logro en el indicador.</a:t>
            </a:r>
          </a:p>
          <a:p>
            <a:pPr marL="228600" indent="-228600">
              <a:buFontTx/>
              <a:buAutoNum type="arabicParenBoth"/>
            </a:pP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//:  En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la evaluación 2014 no se 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reportó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puntaje en esta dimensión. </a:t>
            </a:r>
          </a:p>
          <a:p>
            <a:pPr marL="228600" indent="-228600">
              <a:buFontTx/>
              <a:buAutoNum type="arabicParenBoth"/>
            </a:pP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El símbolo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que acompaña al dato indica 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que el puntaje,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respecto de la evaluación anterior y de 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establecimientos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del mismo 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GSE,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es:  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                         •: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similar.                      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Wingdings 3" panose="05040102010807070707" pitchFamily="18" charset="2"/>
              </a:rPr>
              <a:t>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: más alto.                 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Wingdings 3" panose="05040102010807070707" pitchFamily="18" charset="2"/>
              </a:rPr>
              <a:t>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: más 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bajo.</a:t>
            </a:r>
            <a:endParaRPr lang="es-CL" sz="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s-CL" sz="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849126" y="489446"/>
            <a:ext cx="73804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eaLnBrk="1" hangingPunct="1"/>
            <a:r>
              <a:rPr lang="es-ES_tradnl" dirty="0">
                <a:solidFill>
                  <a:srgbClr val="053B66"/>
                </a:solidFill>
                <a:latin typeface="Century Gothic" pitchFamily="8" charset="0"/>
              </a:rPr>
              <a:t>Resultados de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Indicadores de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Desarrollo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P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ersonal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y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Social (IDPS)</a:t>
            </a:r>
            <a:endParaRPr lang="es-CL" dirty="0">
              <a:solidFill>
                <a:srgbClr val="053B66"/>
              </a:solidFill>
              <a:latin typeface="Century Gothic" pitchFamily="8" charset="0"/>
            </a:endParaRPr>
          </a:p>
          <a:p>
            <a:pPr eaLnBrk="1" hangingPunct="1"/>
            <a:r>
              <a:rPr lang="es-ES_tradnl" b="1" dirty="0" smtClean="0">
                <a:solidFill>
                  <a:srgbClr val="053B66"/>
                </a:solidFill>
                <a:latin typeface="Century Gothic" pitchFamily="8" charset="0"/>
              </a:rPr>
              <a:t>Hábitos de vida saludable</a:t>
            </a:r>
            <a:endParaRPr lang="es-ES_tradnl" b="1" dirty="0">
              <a:solidFill>
                <a:srgbClr val="053B66"/>
              </a:solidFill>
              <a:latin typeface="Century Gothic" pitchFamily="8" charset="0"/>
            </a:endParaRPr>
          </a:p>
        </p:txBody>
      </p:sp>
      <p:sp>
        <p:nvSpPr>
          <p:cNvPr id="52" name="Rectángulo 16"/>
          <p:cNvSpPr/>
          <p:nvPr/>
        </p:nvSpPr>
        <p:spPr>
          <a:xfrm>
            <a:off x="971600" y="5877272"/>
            <a:ext cx="5308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800" i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Notas</a:t>
            </a:r>
            <a:r>
              <a:rPr lang="es-ES" sz="800" i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:</a:t>
            </a:r>
            <a:endParaRPr lang="es-CL" sz="800" i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621035" y="620688"/>
            <a:ext cx="144016" cy="144016"/>
          </a:xfrm>
          <a:prstGeom prst="ellipse">
            <a:avLst/>
          </a:prstGeom>
          <a:solidFill>
            <a:srgbClr val="94C1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3291040" y="1440557"/>
            <a:ext cx="2561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solidFill>
                  <a:srgbClr val="053B66"/>
                </a:solidFill>
                <a:latin typeface="Century Gothic" pitchFamily="8" charset="0"/>
              </a:rPr>
              <a:t>Resultados </a:t>
            </a:r>
            <a:r>
              <a:rPr lang="es-ES" dirty="0" smtClean="0">
                <a:solidFill>
                  <a:srgbClr val="053B66"/>
                </a:solidFill>
                <a:latin typeface="Century Gothic" pitchFamily="8" charset="0"/>
              </a:rPr>
              <a:t>generales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2408630" y="2704916"/>
            <a:ext cx="14125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70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083414" y="2704700"/>
            <a:ext cx="3352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↓ -4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681614" y="2705320"/>
            <a:ext cx="14125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66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338841" y="2695075"/>
            <a:ext cx="3352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4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952940" y="2714541"/>
            <a:ext cx="14125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70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654164" y="2704700"/>
            <a:ext cx="3276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14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224923" y="2715125"/>
            <a:ext cx="14125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84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6502870" y="2705500"/>
            <a:ext cx="28969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14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279588" y="3577208"/>
            <a:ext cx="16706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73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854814" y="3581400"/>
            <a:ext cx="3810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● -3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3552572" y="3580410"/>
            <a:ext cx="16706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70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110241" y="3581400"/>
            <a:ext cx="3810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6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4823898" y="3581153"/>
            <a:ext cx="16706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76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4387464" y="3581400"/>
            <a:ext cx="3810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20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6095881" y="3577208"/>
            <a:ext cx="16706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96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6236843" y="3585223"/>
            <a:ext cx="3429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19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3622272" y="4066675"/>
            <a:ext cx="3064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//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2976656" y="4066675"/>
            <a:ext cx="3064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//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3554977" y="4077100"/>
            <a:ext cx="166584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68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3110241" y="4077100"/>
            <a:ext cx="3810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● 3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4826303" y="4077100"/>
            <a:ext cx="166584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71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4387464" y="4066675"/>
            <a:ext cx="3810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12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6098286" y="4067475"/>
            <a:ext cx="166584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83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6236843" y="4077100"/>
            <a:ext cx="3429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13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2286000" y="4552750"/>
            <a:ext cx="16578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60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1854814" y="4562375"/>
            <a:ext cx="3810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● -1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3558984" y="4562375"/>
            <a:ext cx="16578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59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3110241" y="4563175"/>
            <a:ext cx="3810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● 4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4830310" y="4562375"/>
            <a:ext cx="16578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63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4387464" y="4562375"/>
            <a:ext cx="3810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9</a:t>
            </a:r>
          </a:p>
        </p:txBody>
      </p:sp>
      <p:sp>
        <p:nvSpPr>
          <p:cNvPr id="36" name="Rectángulo 35"/>
          <p:cNvSpPr/>
          <p:nvPr/>
        </p:nvSpPr>
        <p:spPr>
          <a:xfrm>
            <a:off x="6102293" y="4563175"/>
            <a:ext cx="16578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72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6236843" y="4572800"/>
            <a:ext cx="3429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10</a:t>
            </a:r>
          </a:p>
        </p:txBody>
      </p:sp>
    </p:spTree>
    <p:extLst>
      <p:ext uri="{BB962C8B-B14F-4D97-AF65-F5344CB8AC3E}">
        <p14:creationId xmlns:p14="http://schemas.microsoft.com/office/powerpoint/2010/main" val="307820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" y="0"/>
            <a:ext cx="9138518" cy="6858000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388770" y="1541939"/>
            <a:ext cx="63629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algn="ctr"/>
            <a:r>
              <a:rPr lang="es-CL" sz="1200" b="1" dirty="0">
                <a:solidFill>
                  <a:srgbClr val="053B66"/>
                </a:solidFill>
                <a:latin typeface="Century Gothic" pitchFamily="8" charset="0"/>
                <a:ea typeface="+mn-ea"/>
              </a:rPr>
              <a:t>Puntajes </a:t>
            </a:r>
            <a:r>
              <a:rPr lang="es-CL" sz="1200" b="1" dirty="0" smtClean="0">
                <a:solidFill>
                  <a:srgbClr val="053B66"/>
                </a:solidFill>
                <a:latin typeface="Century Gothic" pitchFamily="8" charset="0"/>
                <a:ea typeface="+mn-ea"/>
              </a:rPr>
              <a:t>II medio en </a:t>
            </a:r>
            <a:r>
              <a:rPr lang="es-CL" sz="1200" b="1" dirty="0">
                <a:solidFill>
                  <a:srgbClr val="053B66"/>
                </a:solidFill>
                <a:latin typeface="Century Gothic" pitchFamily="8" charset="0"/>
                <a:ea typeface="+mn-ea"/>
              </a:rPr>
              <a:t>el indicador </a:t>
            </a:r>
            <a:r>
              <a:rPr lang="es-ES_tradnl" sz="1200" b="1" dirty="0">
                <a:solidFill>
                  <a:srgbClr val="053B66"/>
                </a:solidFill>
                <a:latin typeface="Century Gothic" pitchFamily="8" charset="0"/>
              </a:rPr>
              <a:t>Hábitos de vida </a:t>
            </a:r>
            <a:r>
              <a:rPr lang="es-ES_tradnl" sz="1200" b="1" dirty="0" smtClean="0">
                <a:solidFill>
                  <a:srgbClr val="053B66"/>
                </a:solidFill>
                <a:latin typeface="Century Gothic" pitchFamily="8" charset="0"/>
              </a:rPr>
              <a:t>saludable </a:t>
            </a:r>
            <a:r>
              <a:rPr lang="es-CL" sz="1200" b="1" dirty="0" smtClean="0">
                <a:solidFill>
                  <a:srgbClr val="053B66"/>
                </a:solidFill>
                <a:latin typeface="Century Gothic" pitchFamily="8" charset="0"/>
                <a:ea typeface="+mn-ea"/>
              </a:rPr>
              <a:t>2014-2017</a:t>
            </a:r>
            <a:endParaRPr lang="es-ES" sz="1200" b="1" dirty="0">
              <a:solidFill>
                <a:srgbClr val="053B66"/>
              </a:solidFill>
              <a:latin typeface="Century Gothic" pitchFamily="8" charset="0"/>
              <a:ea typeface="+mn-ea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849126" y="489446"/>
            <a:ext cx="73042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eaLnBrk="1" hangingPunct="1"/>
            <a:r>
              <a:rPr lang="es-ES_tradnl" dirty="0">
                <a:solidFill>
                  <a:srgbClr val="053B66"/>
                </a:solidFill>
                <a:latin typeface="Century Gothic" pitchFamily="8" charset="0"/>
              </a:rPr>
              <a:t>Resultados de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Indicadores de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Desarrollo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P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ersonal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y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Social (IDPS)</a:t>
            </a:r>
            <a:endParaRPr lang="es-CL" dirty="0">
              <a:solidFill>
                <a:srgbClr val="053B66"/>
              </a:solidFill>
              <a:latin typeface="Century Gothic" pitchFamily="8" charset="0"/>
            </a:endParaRPr>
          </a:p>
          <a:p>
            <a:r>
              <a:rPr lang="es-ES_tradnl" b="1" dirty="0">
                <a:solidFill>
                  <a:srgbClr val="053B66"/>
                </a:solidFill>
                <a:latin typeface="Century Gothic" pitchFamily="8" charset="0"/>
              </a:rPr>
              <a:t>Hábitos de vida saludable</a:t>
            </a:r>
          </a:p>
        </p:txBody>
      </p:sp>
      <p:sp>
        <p:nvSpPr>
          <p:cNvPr id="13" name="Elipse 12"/>
          <p:cNvSpPr/>
          <p:nvPr/>
        </p:nvSpPr>
        <p:spPr>
          <a:xfrm>
            <a:off x="621035" y="620688"/>
            <a:ext cx="144016" cy="144016"/>
          </a:xfrm>
          <a:prstGeom prst="ellipse">
            <a:avLst/>
          </a:prstGeom>
          <a:solidFill>
            <a:srgbClr val="94C1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4" name="Grupo 13"/>
          <p:cNvGrpSpPr/>
          <p:nvPr/>
        </p:nvGrpSpPr>
        <p:grpSpPr>
          <a:xfrm>
            <a:off x="1139450" y="6150111"/>
            <a:ext cx="6251950" cy="584775"/>
            <a:chOff x="1763688" y="6096178"/>
            <a:chExt cx="5596249" cy="541348"/>
          </a:xfrm>
        </p:grpSpPr>
        <p:sp>
          <p:nvSpPr>
            <p:cNvPr id="15" name="Rectángulo 16"/>
            <p:cNvSpPr/>
            <p:nvPr/>
          </p:nvSpPr>
          <p:spPr>
            <a:xfrm>
              <a:off x="2123728" y="6096178"/>
              <a:ext cx="5236209" cy="5413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>
                <a:buAutoNum type="arabicParenBoth"/>
              </a:pPr>
              <a:r>
                <a:rPr lang="es-CL" sz="800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La escala varía entre 0 y 100 puntos. En esta escala un valor más cercano a 0 indica un menor nivel de logro, y un valor más cercano a 100 indica un mayor logro en el indicador.</a:t>
              </a:r>
            </a:p>
            <a:p>
              <a:pPr marL="228600" indent="-228600">
                <a:buFontTx/>
                <a:buAutoNum type="arabicParenBoth"/>
              </a:pPr>
              <a:r>
                <a:rPr lang="es-ES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El símbolo que acompaña al dato indica que el puntaje respecto de la evaluación anterior es</a:t>
              </a:r>
              <a:r>
                <a:rPr lang="es-ES" sz="800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:</a:t>
              </a:r>
            </a:p>
            <a:p>
              <a:r>
                <a:rPr lang="es-ES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s-ES" sz="800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       </a:t>
              </a:r>
              <a:r>
                <a:rPr lang="es-CL" sz="800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•: </a:t>
              </a:r>
              <a:r>
                <a:rPr lang="es-CL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similar.                       </a:t>
              </a:r>
              <a:r>
                <a:rPr lang="es-CL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  <a:sym typeface="Wingdings 3" panose="05040102010807070707" pitchFamily="18" charset="2"/>
                </a:rPr>
                <a:t></a:t>
              </a:r>
              <a:r>
                <a:rPr lang="es-CL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: más alto.                  </a:t>
              </a:r>
              <a:r>
                <a:rPr lang="es-CL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  <a:sym typeface="Wingdings 3" panose="05040102010807070707" pitchFamily="18" charset="2"/>
                </a:rPr>
                <a:t></a:t>
              </a:r>
              <a:r>
                <a:rPr lang="es-CL" sz="800" dirty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: más bajo</a:t>
              </a:r>
              <a:r>
                <a:rPr lang="es-CL" sz="800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.</a:t>
              </a:r>
              <a:endPara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Rectángulo 16"/>
            <p:cNvSpPr/>
            <p:nvPr/>
          </p:nvSpPr>
          <p:spPr>
            <a:xfrm>
              <a:off x="1763688" y="6096178"/>
              <a:ext cx="58391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sz="800" i="1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Notas</a:t>
              </a:r>
              <a:r>
                <a:rPr lang="es-ES" sz="800" i="1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:</a:t>
              </a:r>
              <a:endParaRPr lang="es-CL" sz="800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4" name="Imagen 3" descr="RBD_2M_TEND 2014_2017_IND_HV.PNG" title="RBD_2M_TEND 2014_2017_IND_H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50" y="2057400"/>
            <a:ext cx="6861550" cy="34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6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" y="0"/>
            <a:ext cx="9138518" cy="6858000"/>
          </a:xfrm>
          <a:prstGeom prst="rect">
            <a:avLst/>
          </a:prstGeom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849126" y="489446"/>
            <a:ext cx="73042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eaLnBrk="1" hangingPunct="1"/>
            <a:r>
              <a:rPr lang="es-ES_tradnl" dirty="0">
                <a:solidFill>
                  <a:srgbClr val="053B66"/>
                </a:solidFill>
                <a:latin typeface="Century Gothic" pitchFamily="8" charset="0"/>
              </a:rPr>
              <a:t>Resultados de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Indicadores de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Desarrollo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P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ersonal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y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Social (IDPS)</a:t>
            </a:r>
            <a:endParaRPr lang="es-CL" dirty="0">
              <a:solidFill>
                <a:srgbClr val="053B66"/>
              </a:solidFill>
              <a:latin typeface="Century Gothic" pitchFamily="8" charset="0"/>
            </a:endParaRPr>
          </a:p>
          <a:p>
            <a:pPr eaLnBrk="1" hangingPunct="1"/>
            <a:r>
              <a:rPr lang="es-ES_tradnl" b="1" dirty="0" smtClean="0">
                <a:solidFill>
                  <a:srgbClr val="053B66"/>
                </a:solidFill>
                <a:latin typeface="Century Gothic" pitchFamily="8" charset="0"/>
              </a:rPr>
              <a:t>Hábitos de vida saludable</a:t>
            </a:r>
            <a:endParaRPr lang="es-ES_tradnl" b="1" dirty="0">
              <a:solidFill>
                <a:srgbClr val="053B66"/>
              </a:solidFill>
              <a:latin typeface="Century Gothic" pitchFamily="8" charset="0"/>
            </a:endParaRPr>
          </a:p>
        </p:txBody>
      </p:sp>
      <p:sp>
        <p:nvSpPr>
          <p:cNvPr id="12" name="Rectángulo 3"/>
          <p:cNvSpPr/>
          <p:nvPr/>
        </p:nvSpPr>
        <p:spPr>
          <a:xfrm>
            <a:off x="1837698" y="1630850"/>
            <a:ext cx="54710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L" sz="1200" b="1" dirty="0">
                <a:solidFill>
                  <a:srgbClr val="053B66"/>
                </a:solidFill>
                <a:latin typeface="Century Gothic" pitchFamily="8" charset="0"/>
              </a:rPr>
              <a:t>Distribución de respuestas en los niveles del indicador</a:t>
            </a:r>
          </a:p>
        </p:txBody>
      </p:sp>
      <p:pic>
        <p:nvPicPr>
          <p:cNvPr id="7" name="Imagen 6" descr="IRE_DOC_DIR_IIM_2016_V010_30ENE.pdf (PROTEGIDO)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5" t="76329" r="28738" b="19282"/>
          <a:stretch/>
        </p:blipFill>
        <p:spPr>
          <a:xfrm>
            <a:off x="3385104" y="5693981"/>
            <a:ext cx="2376264" cy="216024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621035" y="620688"/>
            <a:ext cx="144016" cy="144016"/>
          </a:xfrm>
          <a:prstGeom prst="ellipse">
            <a:avLst/>
          </a:prstGeom>
          <a:solidFill>
            <a:srgbClr val="94C1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RBD_2M_IND_HV_DISTRIBUCION_RESPUESTAS_2017.PNG" title="RBD_2M_IND_HV_DISTRIBUCION_RESPUESTAS_201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436" y="2057400"/>
            <a:ext cx="13716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4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" y="0"/>
            <a:ext cx="9140196" cy="6858000"/>
          </a:xfrm>
          <a:prstGeom prst="rect">
            <a:avLst/>
          </a:prstGeom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849126" y="489446"/>
            <a:ext cx="73804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eaLnBrk="1" hangingPunct="1"/>
            <a:r>
              <a:rPr lang="es-ES_tradnl" dirty="0">
                <a:solidFill>
                  <a:srgbClr val="053B66"/>
                </a:solidFill>
                <a:latin typeface="Century Gothic" pitchFamily="8" charset="0"/>
              </a:rPr>
              <a:t>Resultados de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Indicadores de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Desarrollo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P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ersonal </a:t>
            </a:r>
            <a:r>
              <a:rPr lang="es-CL" dirty="0">
                <a:solidFill>
                  <a:srgbClr val="053B66"/>
                </a:solidFill>
                <a:latin typeface="Century Gothic" pitchFamily="8" charset="0"/>
              </a:rPr>
              <a:t>y </a:t>
            </a:r>
            <a:r>
              <a:rPr lang="es-CL" dirty="0" smtClean="0">
                <a:solidFill>
                  <a:srgbClr val="053B66"/>
                </a:solidFill>
                <a:latin typeface="Century Gothic" pitchFamily="8" charset="0"/>
              </a:rPr>
              <a:t>Social (IDPS)</a:t>
            </a:r>
            <a:endParaRPr lang="es-CL" dirty="0">
              <a:solidFill>
                <a:srgbClr val="053B66"/>
              </a:solidFill>
              <a:latin typeface="Century Gothic" pitchFamily="8" charset="0"/>
            </a:endParaRPr>
          </a:p>
          <a:p>
            <a:r>
              <a:rPr lang="es-ES_tradnl" b="1" dirty="0">
                <a:solidFill>
                  <a:srgbClr val="053B66"/>
                </a:solidFill>
                <a:latin typeface="Century Gothic" pitchFamily="8" charset="0"/>
              </a:rPr>
              <a:t>Hábitos de vida saludable</a:t>
            </a:r>
          </a:p>
        </p:txBody>
      </p:sp>
      <p:sp>
        <p:nvSpPr>
          <p:cNvPr id="14" name="Rectángulo 3"/>
          <p:cNvSpPr/>
          <p:nvPr/>
        </p:nvSpPr>
        <p:spPr>
          <a:xfrm>
            <a:off x="731543" y="1625223"/>
            <a:ext cx="7693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 smtClean="0">
                <a:solidFill>
                  <a:srgbClr val="053B66"/>
                </a:solidFill>
                <a:latin typeface="Century Gothic" pitchFamily="8" charset="0"/>
              </a:rPr>
              <a:t>Puntajes </a:t>
            </a:r>
            <a:r>
              <a:rPr lang="es-ES" sz="1200" b="1" dirty="0">
                <a:solidFill>
                  <a:srgbClr val="053B66"/>
                </a:solidFill>
                <a:latin typeface="Century Gothic" pitchFamily="8" charset="0"/>
              </a:rPr>
              <a:t>según género en el indicador </a:t>
            </a:r>
            <a:r>
              <a:rPr lang="es-ES_tradnl" sz="1200" b="1" dirty="0">
                <a:solidFill>
                  <a:srgbClr val="053B66"/>
                </a:solidFill>
                <a:latin typeface="Century Gothic" pitchFamily="8" charset="0"/>
              </a:rPr>
              <a:t>Hábitos de vida </a:t>
            </a:r>
            <a:r>
              <a:rPr lang="es-ES_tradnl" sz="1200" b="1" dirty="0" smtClean="0">
                <a:solidFill>
                  <a:srgbClr val="053B66"/>
                </a:solidFill>
                <a:latin typeface="Century Gothic" pitchFamily="8" charset="0"/>
              </a:rPr>
              <a:t>saludable: </a:t>
            </a:r>
            <a:r>
              <a:rPr lang="es-ES" sz="1200" b="1" dirty="0" smtClean="0">
                <a:solidFill>
                  <a:srgbClr val="053B66"/>
                </a:solidFill>
                <a:latin typeface="Century Gothic" pitchFamily="8" charset="0"/>
              </a:rPr>
              <a:t>2016 y 2017 y </a:t>
            </a:r>
            <a:r>
              <a:rPr lang="es-ES" sz="1200" b="1" dirty="0">
                <a:solidFill>
                  <a:srgbClr val="053B66"/>
                </a:solidFill>
                <a:latin typeface="Century Gothic" pitchFamily="8" charset="0"/>
              </a:rPr>
              <a:t>comparación entre géneros</a:t>
            </a:r>
            <a:endParaRPr lang="es-CL" sz="1200" b="1" dirty="0">
              <a:solidFill>
                <a:srgbClr val="053B66"/>
              </a:solidFill>
              <a:latin typeface="Century Gothic" pitchFamily="8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621035" y="620688"/>
            <a:ext cx="144016" cy="144016"/>
          </a:xfrm>
          <a:prstGeom prst="ellipse">
            <a:avLst/>
          </a:prstGeom>
          <a:solidFill>
            <a:srgbClr val="94C1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1340901" y="5866736"/>
            <a:ext cx="62028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arenBoth"/>
            </a:pP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La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escala varía 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entre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0 y 100 puntos. En esta escala un valor más cercano a 0 indica un menor nivel de logro, y un    valor más cercano a 100 indica un mayor logro en el indicador.</a:t>
            </a:r>
          </a:p>
          <a:p>
            <a:pPr marL="228600" indent="-228600">
              <a:buAutoNum type="arabicParenBoth"/>
            </a:pP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En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la comparación entre mujeres y hombres, el símbolo (+) indica que la diferencia a favor es estadísticamente  significativa.</a:t>
            </a:r>
            <a:endParaRPr lang="es-ES" sz="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28600" indent="-228600">
              <a:buAutoNum type="arabicParenBoth"/>
            </a:pP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En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la comparación entre 2016 y 2017, el símbolo que acompaña al dato indica que el puntaje 2017 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es:</a:t>
            </a:r>
          </a:p>
          <a:p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   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● :   similar.</a:t>
            </a:r>
            <a:r>
              <a:rPr lang="es-ES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↑ :   más alto.</a:t>
            </a:r>
            <a:r>
              <a:rPr lang="es-ES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↓ :   más bajo.</a:t>
            </a:r>
            <a:endParaRPr lang="es-ES" sz="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28600" indent="-228600">
              <a:buAutoNum type="arabicParenBoth"/>
            </a:pPr>
            <a:endParaRPr lang="es-CL" sz="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ángulo 16"/>
          <p:cNvSpPr/>
          <p:nvPr/>
        </p:nvSpPr>
        <p:spPr>
          <a:xfrm>
            <a:off x="987277" y="5866736"/>
            <a:ext cx="65967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800" i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Notas</a:t>
            </a:r>
            <a:r>
              <a:rPr lang="es-ES" sz="800" i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:</a:t>
            </a:r>
            <a:endParaRPr lang="es-CL" sz="800" i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694710" y="3569598"/>
            <a:ext cx="17299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68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544295" y="3569545"/>
            <a:ext cx="17956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71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461600" y="3571681"/>
            <a:ext cx="17299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(+)86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295293" y="3575626"/>
            <a:ext cx="18053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81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871574" y="3573376"/>
            <a:ext cx="4419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18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5662063" y="356205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10</a:t>
            </a:r>
          </a:p>
        </p:txBody>
      </p:sp>
    </p:spTree>
    <p:extLst>
      <p:ext uri="{BB962C8B-B14F-4D97-AF65-F5344CB8AC3E}">
        <p14:creationId xmlns:p14="http://schemas.microsoft.com/office/powerpoint/2010/main" val="315391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1"/>
            <a:ext cx="9144000" cy="684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4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" y="0"/>
            <a:ext cx="9140196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52320" y="6312952"/>
            <a:ext cx="6767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2313" indent="-604838"/>
            <a:r>
              <a:rPr lang="es-CL" sz="800" i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Notas: 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(1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) </a:t>
            </a:r>
            <a:r>
              <a:rPr lang="es-ES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El símbolo que acompaña al dato indica que el puntaje 2017, respecto a la evaluación anterior 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y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de establecimientos 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del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mismo GSE es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:            •: similar            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Wingdings 3" panose="05040102010807070707" pitchFamily="18" charset="2"/>
              </a:rPr>
              <a:t>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significativamente más alto          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Wingdings 3" panose="05040102010807070707" pitchFamily="18" charset="2"/>
              </a:rPr>
              <a:t>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significativamente más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bajo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936000" lvl="1" indent="-457200" algn="just"/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(2)    La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prueba 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de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Historia, Geografía y 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Ciencias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Sociales anterior se aplicó en 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2015.</a:t>
            </a:r>
          </a:p>
        </p:txBody>
      </p:sp>
      <p:sp>
        <p:nvSpPr>
          <p:cNvPr id="36" name="TextBox 2"/>
          <p:cNvSpPr txBox="1">
            <a:spLocks noChangeArrowheads="1"/>
          </p:cNvSpPr>
          <p:nvPr/>
        </p:nvSpPr>
        <p:spPr bwMode="auto">
          <a:xfrm>
            <a:off x="849126" y="489446"/>
            <a:ext cx="51630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eaLnBrk="1" hangingPunct="1"/>
            <a:r>
              <a:rPr lang="es-ES_tradnl" b="1" dirty="0" smtClean="0">
                <a:solidFill>
                  <a:srgbClr val="053B66"/>
                </a:solidFill>
                <a:latin typeface="Century Gothic" panose="020B0502020202020204" pitchFamily="34" charset="0"/>
              </a:rPr>
              <a:t>Resultados de aprendizaje SIMCE</a:t>
            </a:r>
            <a:endParaRPr lang="es-ES_tradnl" b="1" dirty="0">
              <a:solidFill>
                <a:srgbClr val="053B66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es-ES_tradnl" dirty="0" smtClean="0">
                <a:solidFill>
                  <a:srgbClr val="053B66"/>
                </a:solidFill>
                <a:latin typeface="Century Gothic" panose="020B0502020202020204" pitchFamily="34" charset="0"/>
              </a:rPr>
              <a:t>II medio</a:t>
            </a:r>
            <a:endParaRPr lang="es-ES_tradnl" dirty="0">
              <a:solidFill>
                <a:srgbClr val="053B66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621035" y="620688"/>
            <a:ext cx="144016" cy="144016"/>
          </a:xfrm>
          <a:prstGeom prst="ellipse">
            <a:avLst/>
          </a:prstGeom>
          <a:solidFill>
            <a:srgbClr val="94C1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1678833" y="1431260"/>
            <a:ext cx="2563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solidFill>
                  <a:srgbClr val="053B66"/>
                </a:solidFill>
                <a:latin typeface="Century Gothic" panose="020B0502020202020204" pitchFamily="34" charset="0"/>
              </a:rPr>
              <a:t>Resultados </a:t>
            </a:r>
            <a:r>
              <a:rPr lang="es-ES_tradnl" dirty="0" smtClean="0">
                <a:solidFill>
                  <a:srgbClr val="053B66"/>
                </a:solidFill>
                <a:latin typeface="Century Gothic" panose="020B0502020202020204" pitchFamily="34" charset="0"/>
              </a:rPr>
              <a:t>generales</a:t>
            </a:r>
            <a:endParaRPr lang="es-ES_tradnl" dirty="0">
              <a:solidFill>
                <a:srgbClr val="053B66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969013" y="3082222"/>
            <a:ext cx="15937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 smtClean="0">
                <a:latin typeface="Century Gothic" panose="020B0502020202020204" pitchFamily="34" charset="0"/>
              </a:rPr>
              <a:t>294</a:t>
            </a:r>
            <a:endParaRPr lang="es-ES" sz="1100" dirty="0">
              <a:latin typeface="Century Gothic" panose="020B0502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972594" y="3076074"/>
            <a:ext cx="3429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29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290295" y="3076075"/>
            <a:ext cx="31037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21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933747" y="3679662"/>
            <a:ext cx="16642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340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896394" y="3684744"/>
            <a:ext cx="3581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● 10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203862" y="3689427"/>
            <a:ext cx="3276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33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952983" y="4291140"/>
            <a:ext cx="16257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300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943728" y="4296075"/>
            <a:ext cx="348673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38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3258235" y="4284771"/>
            <a:ext cx="31678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23</a:t>
            </a:r>
          </a:p>
        </p:txBody>
      </p:sp>
    </p:spTree>
    <p:extLst>
      <p:ext uri="{BB962C8B-B14F-4D97-AF65-F5344CB8AC3E}">
        <p14:creationId xmlns:p14="http://schemas.microsoft.com/office/powerpoint/2010/main" val="340218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142"/>
            <a:ext cx="9138518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475656" y="6448856"/>
            <a:ext cx="5421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indent="-446088" algn="just"/>
            <a:r>
              <a:rPr lang="es-CL" sz="800" i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Nota: 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La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prueba de Historia, Geografía y 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Ciencias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Sociales en II medio se aplicó en 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2015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por 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primera vez, por ello no es posible establecer tendencia.</a:t>
            </a:r>
            <a:endParaRPr lang="es-ES" sz="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1259702" y="167991"/>
            <a:ext cx="6629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algn="ctr" eaLnBrk="1" hangingPunct="1">
              <a:tabLst>
                <a:tab pos="269875" algn="l"/>
              </a:tabLst>
            </a:pPr>
            <a:r>
              <a:rPr lang="es-ES_tradnl" sz="1200" b="1" dirty="0" smtClean="0">
                <a:solidFill>
                  <a:srgbClr val="053B66"/>
                </a:solidFill>
                <a:latin typeface="Century Gothic" panose="020B0502020202020204" pitchFamily="34" charset="0"/>
              </a:rPr>
              <a:t>Tendencia de los </a:t>
            </a:r>
            <a:r>
              <a:rPr lang="es-ES_tradnl" sz="1200" b="1" dirty="0">
                <a:solidFill>
                  <a:srgbClr val="053B66"/>
                </a:solidFill>
                <a:latin typeface="Century Gothic" panose="020B0502020202020204" pitchFamily="34" charset="0"/>
              </a:rPr>
              <a:t>resultados </a:t>
            </a:r>
            <a:r>
              <a:rPr lang="es-ES_tradnl" sz="1200" b="1" dirty="0" smtClean="0">
                <a:solidFill>
                  <a:srgbClr val="053B66"/>
                </a:solidFill>
                <a:latin typeface="Century Gothic" panose="020B0502020202020204" pitchFamily="34" charset="0"/>
              </a:rPr>
              <a:t>en los últimos años, prueba</a:t>
            </a:r>
            <a:r>
              <a:rPr lang="es-ES_tradnl" sz="1200" dirty="0" smtClean="0">
                <a:solidFill>
                  <a:srgbClr val="053B66"/>
                </a:solidFill>
                <a:latin typeface="Century Gothic" panose="020B0502020202020204" pitchFamily="34" charset="0"/>
              </a:rPr>
              <a:t> </a:t>
            </a:r>
            <a:r>
              <a:rPr lang="es-ES_tradnl" sz="1200" b="1" dirty="0">
                <a:solidFill>
                  <a:srgbClr val="053B66"/>
                </a:solidFill>
                <a:latin typeface="Century Gothic" panose="020B0502020202020204" pitchFamily="34" charset="0"/>
              </a:rPr>
              <a:t>Comprensión de Lectura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1525856" y="3265375"/>
            <a:ext cx="60970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algn="ctr" eaLnBrk="1" hangingPunct="1"/>
            <a:r>
              <a:rPr lang="es-ES_tradnl" sz="1200" b="1" dirty="0" smtClean="0">
                <a:solidFill>
                  <a:srgbClr val="053B66"/>
                </a:solidFill>
                <a:latin typeface="Century Gothic" panose="020B0502020202020204" pitchFamily="34" charset="0"/>
              </a:rPr>
              <a:t>Tendencia de los </a:t>
            </a:r>
            <a:r>
              <a:rPr lang="es-ES_tradnl" sz="1200" b="1" dirty="0">
                <a:solidFill>
                  <a:srgbClr val="053B66"/>
                </a:solidFill>
                <a:latin typeface="Century Gothic" panose="020B0502020202020204" pitchFamily="34" charset="0"/>
              </a:rPr>
              <a:t>resultados </a:t>
            </a:r>
            <a:r>
              <a:rPr lang="es-ES_tradnl" sz="1200" b="1" dirty="0" smtClean="0">
                <a:solidFill>
                  <a:srgbClr val="053B66"/>
                </a:solidFill>
                <a:latin typeface="Century Gothic" panose="020B0502020202020204" pitchFamily="34" charset="0"/>
              </a:rPr>
              <a:t>en los últimos años,</a:t>
            </a:r>
            <a:r>
              <a:rPr lang="es-ES_tradnl" sz="1200" b="1" dirty="0">
                <a:solidFill>
                  <a:srgbClr val="053B66"/>
                </a:solidFill>
                <a:latin typeface="Century Gothic" panose="020B0502020202020204" pitchFamily="34" charset="0"/>
              </a:rPr>
              <a:t> </a:t>
            </a:r>
            <a:r>
              <a:rPr lang="es-ES_tradnl" sz="1200" b="1" dirty="0" smtClean="0">
                <a:solidFill>
                  <a:srgbClr val="053B66"/>
                </a:solidFill>
                <a:latin typeface="Century Gothic" panose="020B0502020202020204" pitchFamily="34" charset="0"/>
              </a:rPr>
              <a:t>prueba</a:t>
            </a:r>
            <a:r>
              <a:rPr lang="es-ES_tradnl" sz="1200" dirty="0" smtClean="0">
                <a:solidFill>
                  <a:srgbClr val="053B66"/>
                </a:solidFill>
                <a:latin typeface="Century Gothic" panose="020B0502020202020204" pitchFamily="34" charset="0"/>
              </a:rPr>
              <a:t> </a:t>
            </a:r>
            <a:r>
              <a:rPr lang="es-ES_tradnl" sz="1200" b="1" dirty="0">
                <a:solidFill>
                  <a:srgbClr val="053B66"/>
                </a:solidFill>
                <a:latin typeface="Century Gothic" panose="020B0502020202020204" pitchFamily="34" charset="0"/>
              </a:rPr>
              <a:t>Matemática</a:t>
            </a:r>
          </a:p>
        </p:txBody>
      </p:sp>
      <p:pic>
        <p:nvPicPr>
          <p:cNvPr id="2" name="Imagen 1" descr="RBD_TEND_2M_LEN.PNG" title="RBD_TEND_2M_L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02" y="472020"/>
            <a:ext cx="5486400" cy="2743200"/>
          </a:xfrm>
          <a:prstGeom prst="rect">
            <a:avLst/>
          </a:prstGeom>
        </p:spPr>
      </p:pic>
      <p:pic>
        <p:nvPicPr>
          <p:cNvPr id="5" name="Imagen 4" descr="RBD_TEND_2M_MAT.PNG" title="RBD_TEND_2M_MA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026" y="3613142"/>
            <a:ext cx="547757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5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" y="0"/>
            <a:ext cx="9138518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491054" y="6459966"/>
            <a:ext cx="53687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/>
            <a:r>
              <a:rPr lang="es-CL" sz="800" i="1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</a:rPr>
              <a:t>Nota: </a:t>
            </a:r>
            <a:r>
              <a:rPr lang="es-CL" sz="800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la fecha, no se cuenta con Estándares de Aprendizaje para 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Historia, Geografía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y 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Ciencias   Sociales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II medio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es-CL" sz="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792912" y="1700808"/>
            <a:ext cx="31074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r>
              <a:rPr lang="es-CL" sz="1200" b="1" dirty="0">
                <a:solidFill>
                  <a:srgbClr val="053B66"/>
                </a:solidFill>
                <a:latin typeface="Century Gothic" panose="020B0502020202020204" pitchFamily="34" charset="0"/>
              </a:rPr>
              <a:t>Lenguaje y </a:t>
            </a:r>
            <a:r>
              <a:rPr lang="es-CL" sz="1200" b="1" dirty="0" smtClean="0">
                <a:solidFill>
                  <a:srgbClr val="053B66"/>
                </a:solidFill>
                <a:latin typeface="Century Gothic" panose="020B0502020202020204" pitchFamily="34" charset="0"/>
              </a:rPr>
              <a:t>Comunicación</a:t>
            </a:r>
            <a:r>
              <a:rPr lang="es-CL" sz="1200" b="1" dirty="0">
                <a:solidFill>
                  <a:srgbClr val="053B66"/>
                </a:solidFill>
                <a:latin typeface="Century Gothic" panose="020B0502020202020204" pitchFamily="34" charset="0"/>
              </a:rPr>
              <a:t>: Lectura</a:t>
            </a:r>
            <a:endParaRPr lang="es-ES_tradnl" sz="1200" b="1" dirty="0">
              <a:solidFill>
                <a:srgbClr val="053B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6209928" y="1700808"/>
            <a:ext cx="11437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eaLnBrk="1" hangingPunct="1"/>
            <a:r>
              <a:rPr lang="es-ES_tradnl" sz="1200" b="1" dirty="0" smtClean="0">
                <a:solidFill>
                  <a:srgbClr val="053B66"/>
                </a:solidFill>
                <a:latin typeface="Century Gothic" panose="020B0502020202020204" pitchFamily="34" charset="0"/>
              </a:rPr>
              <a:t>Matemática</a:t>
            </a:r>
            <a:endParaRPr lang="es-ES_tradnl" sz="1200" b="1" dirty="0">
              <a:solidFill>
                <a:srgbClr val="053B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621035" y="620688"/>
            <a:ext cx="144016" cy="144016"/>
          </a:xfrm>
          <a:prstGeom prst="ellipse">
            <a:avLst/>
          </a:prstGeom>
          <a:solidFill>
            <a:srgbClr val="7AB4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849127" y="501712"/>
            <a:ext cx="71072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" charset="-128"/>
              </a:defRPr>
            </a:lvl9pPr>
          </a:lstStyle>
          <a:p>
            <a:pPr eaLnBrk="1" hangingPunct="1"/>
            <a:r>
              <a:rPr lang="es-CL" b="1" dirty="0" smtClean="0">
                <a:solidFill>
                  <a:srgbClr val="053B66"/>
                </a:solidFill>
                <a:latin typeface="Century Gothic" panose="020B0502020202020204" pitchFamily="34" charset="0"/>
              </a:rPr>
              <a:t>Porcentaje </a:t>
            </a:r>
            <a:r>
              <a:rPr lang="es-CL" b="1" dirty="0">
                <a:solidFill>
                  <a:srgbClr val="053B66"/>
                </a:solidFill>
                <a:latin typeface="Century Gothic" panose="020B0502020202020204" pitchFamily="34" charset="0"/>
              </a:rPr>
              <a:t>de estudiantes en cada Nivel de Aprendizaje en Simce </a:t>
            </a:r>
            <a:r>
              <a:rPr lang="es-CL" b="1" dirty="0" smtClean="0">
                <a:solidFill>
                  <a:srgbClr val="053B66"/>
                </a:solidFill>
                <a:latin typeface="Century Gothic" panose="020B0502020202020204" pitchFamily="34" charset="0"/>
              </a:rPr>
              <a:t>II medio 2014-2017</a:t>
            </a:r>
            <a:endParaRPr lang="es-ES" b="1" dirty="0">
              <a:solidFill>
                <a:srgbClr val="053B66"/>
              </a:solidFill>
              <a:latin typeface="Century Gothic" panose="020B0502020202020204" pitchFamily="34" charset="0"/>
            </a:endParaRPr>
          </a:p>
          <a:p>
            <a:pPr eaLnBrk="1" hangingPunct="1"/>
            <a:endParaRPr lang="es-ES_tradnl" b="1" dirty="0">
              <a:solidFill>
                <a:srgbClr val="053B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 descr="nomenclatura gráficos-1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045155"/>
            <a:ext cx="33686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RBD_EST_2M_LEN.PNG" title="RBD_EST_2M_LE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47" y="2066003"/>
            <a:ext cx="3657601" cy="3434990"/>
          </a:xfrm>
          <a:prstGeom prst="rect">
            <a:avLst/>
          </a:prstGeom>
        </p:spPr>
      </p:pic>
      <p:pic>
        <p:nvPicPr>
          <p:cNvPr id="4" name="Imagen 3" descr="RBD_EST_2M_MAT.PNG" title="RBD_EST_2M_MAT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071121"/>
            <a:ext cx="3657601" cy="342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0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" y="0"/>
            <a:ext cx="9138518" cy="685800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826314" y="1530134"/>
            <a:ext cx="3985655" cy="485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CL" sz="1200" b="1" dirty="0" smtClean="0">
                <a:solidFill>
                  <a:srgbClr val="053B66"/>
                </a:solidFill>
                <a:latin typeface="Century Gothic" panose="020B0502020202020204" pitchFamily="34" charset="0"/>
                <a:ea typeface="ヒラギノ角ゴ Pro W3" pitchFamily="4" charset="-128"/>
              </a:rPr>
              <a:t>Puntajes </a:t>
            </a:r>
            <a:r>
              <a:rPr lang="es-CL" sz="1200" b="1" dirty="0">
                <a:solidFill>
                  <a:srgbClr val="053B66"/>
                </a:solidFill>
                <a:latin typeface="Century Gothic" panose="020B0502020202020204" pitchFamily="34" charset="0"/>
                <a:ea typeface="ヒラギノ角ゴ Pro W3" pitchFamily="4" charset="-128"/>
              </a:rPr>
              <a:t>promedio en cada eje temático de </a:t>
            </a:r>
            <a:r>
              <a:rPr lang="es-CL" sz="1200" b="1" dirty="0" smtClean="0">
                <a:solidFill>
                  <a:srgbClr val="053B66"/>
                </a:solidFill>
                <a:latin typeface="Century Gothic" panose="020B0502020202020204" pitchFamily="34" charset="0"/>
                <a:ea typeface="ヒラギノ角ゴ Pro W3" pitchFamily="4" charset="-128"/>
              </a:rPr>
              <a:t>Simce en </a:t>
            </a:r>
            <a:r>
              <a:rPr lang="es-CL" sz="1200" b="1" dirty="0">
                <a:solidFill>
                  <a:srgbClr val="053B66"/>
                </a:solidFill>
                <a:latin typeface="Century Gothic" panose="020B0502020202020204" pitchFamily="34" charset="0"/>
                <a:ea typeface="ヒラギノ角ゴ Pro W3" pitchFamily="4" charset="-128"/>
              </a:rPr>
              <a:t>Matemática </a:t>
            </a:r>
            <a:r>
              <a:rPr lang="es-CL" sz="1200" b="1" dirty="0" smtClean="0">
                <a:solidFill>
                  <a:srgbClr val="053B66"/>
                </a:solidFill>
                <a:latin typeface="Century Gothic" panose="020B0502020202020204" pitchFamily="34" charset="0"/>
                <a:ea typeface="ヒラギノ角ゴ Pro W3" pitchFamily="4" charset="-128"/>
              </a:rPr>
              <a:t>II </a:t>
            </a:r>
            <a:r>
              <a:rPr lang="es-CL" sz="1200" b="1" dirty="0">
                <a:solidFill>
                  <a:srgbClr val="053B66"/>
                </a:solidFill>
                <a:latin typeface="Century Gothic" panose="020B0502020202020204" pitchFamily="34" charset="0"/>
                <a:ea typeface="ヒラギノ角ゴ Pro W3" pitchFamily="4" charset="-128"/>
              </a:rPr>
              <a:t>medio </a:t>
            </a:r>
            <a:r>
              <a:rPr lang="es-CL" sz="1200" b="1" dirty="0" smtClean="0">
                <a:solidFill>
                  <a:srgbClr val="053B66"/>
                </a:solidFill>
                <a:latin typeface="Century Gothic" panose="020B0502020202020204" pitchFamily="34" charset="0"/>
                <a:ea typeface="ヒラギノ角ゴ Pro W3" pitchFamily="4" charset="-128"/>
              </a:rPr>
              <a:t>2017</a:t>
            </a:r>
            <a:endParaRPr lang="es-ES" sz="1200" b="1" dirty="0">
              <a:solidFill>
                <a:srgbClr val="053B66"/>
              </a:solidFill>
              <a:latin typeface="Century Gothic" panose="020B0502020202020204" pitchFamily="34" charset="0"/>
              <a:ea typeface="ヒラギノ角ゴ Pro W3" pitchFamily="4" charset="-128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04263" y="1530134"/>
            <a:ext cx="3816424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CL" sz="1200" b="1" dirty="0" smtClean="0">
                <a:solidFill>
                  <a:srgbClr val="053B66"/>
                </a:solidFill>
                <a:latin typeface="Century Gothic" panose="020B0502020202020204" pitchFamily="34" charset="0"/>
                <a:ea typeface="ヒラギノ角ゴ Pro W3" pitchFamily="4" charset="-128"/>
              </a:rPr>
              <a:t>Puntajes </a:t>
            </a:r>
            <a:r>
              <a:rPr lang="es-CL" sz="1200" b="1" dirty="0">
                <a:solidFill>
                  <a:srgbClr val="053B66"/>
                </a:solidFill>
                <a:latin typeface="Century Gothic" panose="020B0502020202020204" pitchFamily="34" charset="0"/>
                <a:ea typeface="ヒラギノ角ゴ Pro W3" pitchFamily="4" charset="-128"/>
              </a:rPr>
              <a:t>promedio en cada eje de habilidad </a:t>
            </a:r>
            <a:r>
              <a:rPr lang="es-CL" sz="1200" b="1" dirty="0" smtClean="0">
                <a:solidFill>
                  <a:srgbClr val="053B66"/>
                </a:solidFill>
                <a:latin typeface="Century Gothic" panose="020B0502020202020204" pitchFamily="34" charset="0"/>
                <a:ea typeface="ヒラギノ角ゴ Pro W3" pitchFamily="4" charset="-128"/>
              </a:rPr>
              <a:t>de Simce en Lenguaje y Comunicación: Lectura II </a:t>
            </a:r>
            <a:r>
              <a:rPr lang="es-CL" sz="1200" b="1" dirty="0">
                <a:solidFill>
                  <a:srgbClr val="053B66"/>
                </a:solidFill>
                <a:latin typeface="Century Gothic" panose="020B0502020202020204" pitchFamily="34" charset="0"/>
                <a:ea typeface="ヒラギノ角ゴ Pro W3" pitchFamily="4" charset="-128"/>
              </a:rPr>
              <a:t>medio </a:t>
            </a:r>
            <a:r>
              <a:rPr lang="es-CL" sz="1200" b="1" dirty="0" smtClean="0">
                <a:solidFill>
                  <a:srgbClr val="053B66"/>
                </a:solidFill>
                <a:latin typeface="Century Gothic" panose="020B0502020202020204" pitchFamily="34" charset="0"/>
                <a:ea typeface="ヒラギノ角ゴ Pro W3" pitchFamily="4" charset="-128"/>
              </a:rPr>
              <a:t>2017</a:t>
            </a:r>
            <a:endParaRPr lang="es-ES" sz="1200" b="1" dirty="0">
              <a:solidFill>
                <a:srgbClr val="053B66"/>
              </a:solidFill>
              <a:latin typeface="Century Gothic" panose="020B0502020202020204" pitchFamily="34" charset="0"/>
              <a:ea typeface="ヒラギノ角ゴ Pro W3" pitchFamily="4" charset="-128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621035" y="620688"/>
            <a:ext cx="144016" cy="144016"/>
          </a:xfrm>
          <a:prstGeom prst="ellipse">
            <a:avLst/>
          </a:prstGeom>
          <a:solidFill>
            <a:srgbClr val="7AB4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827584" y="501712"/>
            <a:ext cx="64374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s-ES_tradnl" b="1" dirty="0">
                <a:solidFill>
                  <a:srgbClr val="053B66"/>
                </a:solidFill>
                <a:latin typeface="Century Gothic" pitchFamily="4" charset="0"/>
              </a:rPr>
              <a:t>Resultados </a:t>
            </a:r>
            <a:r>
              <a:rPr lang="es-ES_tradnl" b="1" dirty="0" smtClean="0">
                <a:solidFill>
                  <a:srgbClr val="053B66"/>
                </a:solidFill>
                <a:latin typeface="Century Gothic" pitchFamily="4" charset="0"/>
              </a:rPr>
              <a:t>de aprendizaje en </a:t>
            </a:r>
            <a:r>
              <a:rPr lang="es-ES_tradnl" b="1" dirty="0">
                <a:solidFill>
                  <a:srgbClr val="053B66"/>
                </a:solidFill>
                <a:latin typeface="Century Gothic" pitchFamily="4" charset="0"/>
              </a:rPr>
              <a:t>Simce II medio según </a:t>
            </a:r>
            <a:r>
              <a:rPr lang="es-ES_tradnl" b="1" dirty="0" smtClean="0">
                <a:solidFill>
                  <a:srgbClr val="053B66"/>
                </a:solidFill>
                <a:latin typeface="Century Gothic" pitchFamily="4" charset="0"/>
              </a:rPr>
              <a:t>eje</a:t>
            </a:r>
            <a:endParaRPr lang="es-ES_tradnl" b="1" dirty="0">
              <a:solidFill>
                <a:srgbClr val="053B66"/>
              </a:solidFill>
              <a:latin typeface="Century Gothic" pitchFamily="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459570" y="6597352"/>
            <a:ext cx="59927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800" i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Nota: 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Para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cada 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eje,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la escala varía entre 0 puntos (puntaje mínimo) y 10 puntos (puntaje 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máximo).</a:t>
            </a:r>
            <a:endParaRPr lang="es-CL" sz="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s-CL" sz="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n 3" descr="RBD_EJE_2M_LEN.PNG" title="RBD_EJE_2M_L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75" y="2206499"/>
            <a:ext cx="4114800" cy="3395499"/>
          </a:xfrm>
          <a:prstGeom prst="rect">
            <a:avLst/>
          </a:prstGeom>
        </p:spPr>
      </p:pic>
      <p:pic>
        <p:nvPicPr>
          <p:cNvPr id="7" name="Imagen 6" descr="RBD_EJE_2M_MAT.PNG" title="RBD_EJE_2M_MA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741" y="2201779"/>
            <a:ext cx="4114800" cy="339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2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836712"/>
            <a:ext cx="5895756" cy="850106"/>
          </a:xfrm>
        </p:spPr>
        <p:txBody>
          <a:bodyPr>
            <a:normAutofit fontScale="90000"/>
          </a:bodyPr>
          <a:lstStyle/>
          <a:p>
            <a:r>
              <a:rPr lang="es-CL" sz="4000" dirty="0" smtClean="0"/>
              <a:t>Acciones realizadas  2018 . </a:t>
            </a:r>
            <a:r>
              <a:rPr lang="es-CL" dirty="0" smtClean="0"/>
              <a:t>	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988840"/>
            <a:ext cx="7272808" cy="4032449"/>
          </a:xfrm>
        </p:spPr>
        <p:txBody>
          <a:bodyPr>
            <a:normAutofit fontScale="55000" lnSpcReduction="20000"/>
          </a:bodyPr>
          <a:lstStyle/>
          <a:p>
            <a:r>
              <a:rPr lang="es-CL" sz="4400" dirty="0" smtClean="0"/>
              <a:t>Mejora techo patio interior. </a:t>
            </a:r>
          </a:p>
          <a:p>
            <a:r>
              <a:rPr lang="es-CL" sz="4400" dirty="0" smtClean="0"/>
              <a:t>Nueva sala música.</a:t>
            </a:r>
          </a:p>
          <a:p>
            <a:r>
              <a:rPr lang="es-CL" sz="4400" dirty="0" smtClean="0"/>
              <a:t>Mejora en muro lateral norte. </a:t>
            </a:r>
          </a:p>
          <a:p>
            <a:pPr algn="just"/>
            <a:r>
              <a:rPr lang="es-CL" sz="4400" dirty="0" smtClean="0"/>
              <a:t>Reposición graderías.</a:t>
            </a:r>
            <a:r>
              <a:rPr lang="es-ES" sz="4400" dirty="0" smtClean="0"/>
              <a:t> </a:t>
            </a:r>
          </a:p>
          <a:p>
            <a:pPr algn="just"/>
            <a:r>
              <a:rPr lang="es-CL" sz="4400" dirty="0" smtClean="0"/>
              <a:t>Charla </a:t>
            </a:r>
            <a:r>
              <a:rPr lang="es-CL" sz="4400" dirty="0"/>
              <a:t>NEM y RANKING a todos los alumnos de EM.</a:t>
            </a:r>
          </a:p>
          <a:p>
            <a:pPr algn="just"/>
            <a:r>
              <a:rPr lang="es-CL" sz="4400" dirty="0" smtClean="0">
                <a:ea typeface="Calibri"/>
                <a:cs typeface="Times New Roman"/>
              </a:rPr>
              <a:t>Mejora en los canales </a:t>
            </a:r>
            <a:r>
              <a:rPr lang="es-CL" sz="4400" dirty="0">
                <a:ea typeface="Calibri"/>
                <a:cs typeface="Times New Roman"/>
              </a:rPr>
              <a:t>de comunicación asegurando y una eficaz atención a los padres y apoderados.</a:t>
            </a:r>
            <a:endParaRPr lang="es-ES" sz="4400" dirty="0">
              <a:ea typeface="Calibri"/>
              <a:cs typeface="Times New Roman"/>
            </a:endParaRPr>
          </a:p>
          <a:p>
            <a:r>
              <a:rPr lang="es-CL" sz="4400" dirty="0"/>
              <a:t>B</a:t>
            </a:r>
            <a:r>
              <a:rPr lang="es-CL" sz="4400" dirty="0" smtClean="0"/>
              <a:t>uen </a:t>
            </a:r>
            <a:r>
              <a:rPr lang="es-CL" sz="4400" dirty="0"/>
              <a:t>clima de convivencia escolar.</a:t>
            </a:r>
          </a:p>
          <a:p>
            <a:r>
              <a:rPr lang="es-CL" sz="4400" dirty="0" smtClean="0">
                <a:solidFill>
                  <a:schemeClr val="dk1"/>
                </a:solidFill>
              </a:rPr>
              <a:t>Planes formales de aseguramiento de la gestión escolar.  </a:t>
            </a:r>
            <a:endParaRPr lang="es-CL" sz="4400" dirty="0"/>
          </a:p>
          <a:p>
            <a:pPr marL="0" indent="0">
              <a:buNone/>
            </a:pPr>
            <a:endParaRPr lang="es-CL" sz="4400" dirty="0" smtClean="0"/>
          </a:p>
          <a:p>
            <a:endParaRPr lang="es-CL" sz="4400" dirty="0" smtClean="0"/>
          </a:p>
          <a:p>
            <a:endParaRPr lang="es-CL" sz="2000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0282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518" cy="68580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2663788" y="1541187"/>
            <a:ext cx="3816424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CL" sz="1200" b="1" dirty="0" smtClean="0">
                <a:solidFill>
                  <a:srgbClr val="053B66"/>
                </a:solidFill>
                <a:latin typeface="Century Gothic" panose="020B0502020202020204" pitchFamily="34" charset="0"/>
                <a:ea typeface="ヒラギノ角ゴ Pro W3" pitchFamily="4" charset="-128"/>
              </a:rPr>
              <a:t>Puntajes</a:t>
            </a:r>
            <a:r>
              <a:rPr lang="es-ES" sz="1200" b="1" dirty="0" smtClean="0">
                <a:solidFill>
                  <a:srgbClr val="053B66"/>
                </a:solidFill>
                <a:latin typeface="Century Gothic" panose="020B0502020202020204" pitchFamily="34" charset="0"/>
                <a:ea typeface="ヒラギノ角ゴ Pro W3" pitchFamily="4" charset="-128"/>
              </a:rPr>
              <a:t> </a:t>
            </a:r>
            <a:r>
              <a:rPr lang="es-ES" sz="1200" b="1" dirty="0">
                <a:solidFill>
                  <a:srgbClr val="053B66"/>
                </a:solidFill>
                <a:latin typeface="Century Gothic" panose="020B0502020202020204" pitchFamily="34" charset="0"/>
                <a:ea typeface="ヒラギノ角ゴ Pro W3" pitchFamily="4" charset="-128"/>
              </a:rPr>
              <a:t>promedio en cada eje de contenido </a:t>
            </a:r>
            <a:r>
              <a:rPr lang="es-ES" sz="1200" b="1" dirty="0" smtClean="0">
                <a:solidFill>
                  <a:srgbClr val="053B66"/>
                </a:solidFill>
                <a:latin typeface="Century Gothic" panose="020B0502020202020204" pitchFamily="34" charset="0"/>
                <a:ea typeface="ヒラギノ角ゴ Pro W3" pitchFamily="4" charset="-128"/>
              </a:rPr>
              <a:t>de Simce en </a:t>
            </a:r>
            <a:r>
              <a:rPr lang="es-ES" sz="1200" b="1" dirty="0">
                <a:solidFill>
                  <a:srgbClr val="053B66"/>
                </a:solidFill>
                <a:latin typeface="Century Gothic" panose="020B0502020202020204" pitchFamily="34" charset="0"/>
                <a:ea typeface="ヒラギノ角ゴ Pro W3" pitchFamily="4" charset="-128"/>
              </a:rPr>
              <a:t>Historia, Geografía y Ciencias Sociales</a:t>
            </a:r>
          </a:p>
          <a:p>
            <a:pPr algn="ctr">
              <a:lnSpc>
                <a:spcPct val="107000"/>
              </a:lnSpc>
            </a:pPr>
            <a:r>
              <a:rPr lang="es-ES" sz="1200" b="1" dirty="0" smtClean="0">
                <a:solidFill>
                  <a:srgbClr val="053B66"/>
                </a:solidFill>
                <a:latin typeface="Century Gothic" panose="020B0502020202020204" pitchFamily="34" charset="0"/>
                <a:ea typeface="ヒラギノ角ゴ Pro W3" pitchFamily="4" charset="-128"/>
              </a:rPr>
              <a:t>II </a:t>
            </a:r>
            <a:r>
              <a:rPr lang="es-ES" sz="1200" b="1" dirty="0">
                <a:solidFill>
                  <a:srgbClr val="053B66"/>
                </a:solidFill>
                <a:latin typeface="Century Gothic" panose="020B0502020202020204" pitchFamily="34" charset="0"/>
                <a:ea typeface="ヒラギノ角ゴ Pro W3" pitchFamily="4" charset="-128"/>
              </a:rPr>
              <a:t>medio 2017</a:t>
            </a:r>
          </a:p>
        </p:txBody>
      </p:sp>
      <p:sp>
        <p:nvSpPr>
          <p:cNvPr id="12" name="Elipse 11"/>
          <p:cNvSpPr/>
          <p:nvPr/>
        </p:nvSpPr>
        <p:spPr>
          <a:xfrm>
            <a:off x="621035" y="620688"/>
            <a:ext cx="144016" cy="144016"/>
          </a:xfrm>
          <a:prstGeom prst="ellipse">
            <a:avLst/>
          </a:prstGeom>
          <a:solidFill>
            <a:srgbClr val="7AB4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827584" y="501712"/>
            <a:ext cx="64374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s-ES_tradnl" b="1" dirty="0">
                <a:solidFill>
                  <a:srgbClr val="053B66"/>
                </a:solidFill>
                <a:latin typeface="Century Gothic" pitchFamily="4" charset="0"/>
              </a:rPr>
              <a:t>Resultados </a:t>
            </a:r>
            <a:r>
              <a:rPr lang="es-ES_tradnl" b="1" dirty="0" smtClean="0">
                <a:solidFill>
                  <a:srgbClr val="053B66"/>
                </a:solidFill>
                <a:latin typeface="Century Gothic" pitchFamily="4" charset="0"/>
              </a:rPr>
              <a:t>de aprendizaje en </a:t>
            </a:r>
            <a:r>
              <a:rPr lang="es-ES_tradnl" b="1" dirty="0">
                <a:solidFill>
                  <a:srgbClr val="053B66"/>
                </a:solidFill>
                <a:latin typeface="Century Gothic" pitchFamily="4" charset="0"/>
              </a:rPr>
              <a:t>Simce II medio según </a:t>
            </a:r>
            <a:r>
              <a:rPr lang="es-ES_tradnl" b="1" dirty="0" smtClean="0">
                <a:solidFill>
                  <a:srgbClr val="053B66"/>
                </a:solidFill>
                <a:latin typeface="Century Gothic" pitchFamily="4" charset="0"/>
              </a:rPr>
              <a:t>eje</a:t>
            </a:r>
            <a:endParaRPr lang="es-ES_tradnl" b="1" dirty="0">
              <a:solidFill>
                <a:srgbClr val="053B66"/>
              </a:solidFill>
              <a:latin typeface="Century Gothic" pitchFamily="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459570" y="6597352"/>
            <a:ext cx="59927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800" i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Nota: 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Para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cada 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eje,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la escala varía entre 0 puntos (puntaje mínimo) y 10 puntos (puntaje 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máximo).</a:t>
            </a:r>
            <a:endParaRPr lang="es-CL" sz="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s-CL" sz="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n 1" descr="RBD_EJE_2M_SOC.PNG" title="RBD_EJE_2M_SO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332250"/>
            <a:ext cx="41148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8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" y="16727"/>
            <a:ext cx="9140196" cy="6858000"/>
          </a:xfrm>
          <a:prstGeom prst="rect">
            <a:avLst/>
          </a:prstGeom>
        </p:spPr>
      </p:pic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827584" y="501712"/>
            <a:ext cx="64374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s-ES_tradnl" b="1" dirty="0" smtClean="0">
                <a:solidFill>
                  <a:srgbClr val="053B66"/>
                </a:solidFill>
                <a:latin typeface="Century Gothic" pitchFamily="4" charset="0"/>
              </a:rPr>
              <a:t>Resultados de aprendizaje Simce según género</a:t>
            </a:r>
            <a:endParaRPr lang="es-ES_tradnl" b="1" dirty="0">
              <a:solidFill>
                <a:srgbClr val="053B66"/>
              </a:solidFill>
              <a:latin typeface="Century Gothic" pitchFamily="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340901" y="6108036"/>
            <a:ext cx="62028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/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(1) 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En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la comparación entre mujeres y hombres, el símbolo (+) indica que la diferencia a favor es estadísticamente significativa.</a:t>
            </a:r>
            <a:endParaRPr lang="es-ES" sz="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69875" indent="-269875">
              <a:buAutoNum type="arabicParenBoth" startAt="2"/>
            </a:pP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En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la comparación entre 2016 y 2017, el símbolo que acompaña al dato indica que el puntaje 2017 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es:    </a:t>
            </a:r>
          </a:p>
          <a:p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    ●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:   similar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r>
              <a:rPr lang="es-ES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↑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:   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significativamente más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alto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r>
              <a:rPr lang="es-ES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↓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:   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significativamente más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bajo.</a:t>
            </a:r>
            <a:endParaRPr lang="es-ES" sz="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s-CL" sz="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ángulo 16"/>
          <p:cNvSpPr/>
          <p:nvPr/>
        </p:nvSpPr>
        <p:spPr>
          <a:xfrm>
            <a:off x="987277" y="6108036"/>
            <a:ext cx="65967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800" i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Notas</a:t>
            </a:r>
            <a:r>
              <a:rPr lang="es-ES" sz="800" i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:</a:t>
            </a:r>
            <a:endParaRPr lang="es-CL" sz="800" i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ángulo 3"/>
          <p:cNvSpPr/>
          <p:nvPr/>
        </p:nvSpPr>
        <p:spPr>
          <a:xfrm>
            <a:off x="740969" y="1676400"/>
            <a:ext cx="7688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884555" algn="l"/>
              </a:tabLst>
            </a:pPr>
            <a:r>
              <a:rPr lang="es-ES" sz="1200" b="1" dirty="0" smtClean="0">
                <a:solidFill>
                  <a:srgbClr val="053B66"/>
                </a:solidFill>
                <a:latin typeface="Century Gothic" pitchFamily="8" charset="0"/>
              </a:rPr>
              <a:t>Puntajes promedio </a:t>
            </a:r>
            <a:r>
              <a:rPr lang="es-ES" sz="1200" b="1" dirty="0">
                <a:solidFill>
                  <a:srgbClr val="053B66"/>
                </a:solidFill>
                <a:latin typeface="Century Gothic" pitchFamily="8" charset="0"/>
              </a:rPr>
              <a:t>según género en Simce Lenguaje y Comunicación: </a:t>
            </a:r>
            <a:r>
              <a:rPr lang="es-ES" sz="1200" b="1" dirty="0" smtClean="0">
                <a:solidFill>
                  <a:srgbClr val="053B66"/>
                </a:solidFill>
                <a:latin typeface="Century Gothic" pitchFamily="8" charset="0"/>
              </a:rPr>
              <a:t>Lectura y Matemática II medio: 2016-2017, </a:t>
            </a:r>
            <a:r>
              <a:rPr lang="es-ES" sz="1200" b="1" dirty="0">
                <a:solidFill>
                  <a:srgbClr val="053B66"/>
                </a:solidFill>
                <a:latin typeface="Century Gothic" pitchFamily="8" charset="0"/>
              </a:rPr>
              <a:t>comparación entre géneros y variación entre años</a:t>
            </a:r>
          </a:p>
        </p:txBody>
      </p:sp>
      <p:sp>
        <p:nvSpPr>
          <p:cNvPr id="8" name="Elipse 7"/>
          <p:cNvSpPr/>
          <p:nvPr/>
        </p:nvSpPr>
        <p:spPr>
          <a:xfrm>
            <a:off x="621035" y="620688"/>
            <a:ext cx="144016" cy="144016"/>
          </a:xfrm>
          <a:prstGeom prst="ellipse">
            <a:avLst/>
          </a:prstGeom>
          <a:solidFill>
            <a:srgbClr val="94C1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2611626" y="3562480"/>
            <a:ext cx="19111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273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454744" y="3552855"/>
            <a:ext cx="19768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258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378296" y="3548390"/>
            <a:ext cx="19111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295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217203" y="3552855"/>
            <a:ext cx="19768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293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029088" y="3554459"/>
            <a:ext cx="4114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22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863160" y="3552855"/>
            <a:ext cx="4191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35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576360" y="4059893"/>
            <a:ext cx="19816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329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3419478" y="4061684"/>
            <a:ext cx="20473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331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4343030" y="4048225"/>
            <a:ext cx="19816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331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5181937" y="4057264"/>
            <a:ext cx="20473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350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4990988" y="4059620"/>
            <a:ext cx="4191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● 2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5808543" y="4074700"/>
            <a:ext cx="43002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● 19</a:t>
            </a:r>
          </a:p>
        </p:txBody>
      </p:sp>
    </p:spTree>
    <p:extLst>
      <p:ext uri="{BB962C8B-B14F-4D97-AF65-F5344CB8AC3E}">
        <p14:creationId xmlns:p14="http://schemas.microsoft.com/office/powerpoint/2010/main" val="268195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" y="0"/>
            <a:ext cx="9128785" cy="6858000"/>
          </a:xfrm>
          <a:prstGeom prst="rect">
            <a:avLst/>
          </a:prstGeom>
        </p:spPr>
      </p:pic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827584" y="501712"/>
            <a:ext cx="64374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s-ES_tradnl" b="1" dirty="0" smtClean="0">
                <a:solidFill>
                  <a:srgbClr val="053B66"/>
                </a:solidFill>
                <a:latin typeface="Century Gothic" pitchFamily="4" charset="0"/>
              </a:rPr>
              <a:t>Resultados de aprendizaje Simce según género</a:t>
            </a:r>
            <a:endParaRPr lang="es-ES_tradnl" b="1" dirty="0">
              <a:solidFill>
                <a:srgbClr val="053B66"/>
              </a:solidFill>
              <a:latin typeface="Century Gothic" pitchFamily="4" charset="0"/>
            </a:endParaRPr>
          </a:p>
        </p:txBody>
      </p:sp>
      <p:sp>
        <p:nvSpPr>
          <p:cNvPr id="15" name="Rectángulo 3"/>
          <p:cNvSpPr/>
          <p:nvPr/>
        </p:nvSpPr>
        <p:spPr>
          <a:xfrm>
            <a:off x="401982" y="1630850"/>
            <a:ext cx="83789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884555" algn="l"/>
              </a:tabLst>
            </a:pPr>
            <a:r>
              <a:rPr lang="es-ES" sz="1200" b="1" dirty="0" smtClean="0">
                <a:solidFill>
                  <a:srgbClr val="053B66"/>
                </a:solidFill>
                <a:latin typeface="Century Gothic" pitchFamily="8" charset="0"/>
              </a:rPr>
              <a:t>Puntajes promedio </a:t>
            </a:r>
            <a:r>
              <a:rPr lang="es-ES" sz="1200" b="1" dirty="0">
                <a:solidFill>
                  <a:srgbClr val="053B66"/>
                </a:solidFill>
                <a:latin typeface="Century Gothic" pitchFamily="8" charset="0"/>
              </a:rPr>
              <a:t>según género en Simce Historia, Geografía y Ciencias Sociales II </a:t>
            </a:r>
            <a:r>
              <a:rPr lang="es-ES" sz="1200" b="1" dirty="0" smtClean="0">
                <a:solidFill>
                  <a:srgbClr val="053B66"/>
                </a:solidFill>
                <a:latin typeface="Century Gothic" pitchFamily="8" charset="0"/>
              </a:rPr>
              <a:t>medio:</a:t>
            </a:r>
            <a:endParaRPr lang="es-ES" sz="1200" b="1" dirty="0">
              <a:solidFill>
                <a:srgbClr val="053B66"/>
              </a:solidFill>
              <a:latin typeface="Century Gothic" pitchFamily="8" charset="0"/>
            </a:endParaRPr>
          </a:p>
          <a:p>
            <a:pPr algn="ctr">
              <a:tabLst>
                <a:tab pos="884555" algn="l"/>
              </a:tabLst>
            </a:pPr>
            <a:r>
              <a:rPr lang="es-ES" sz="1200" b="1" dirty="0">
                <a:solidFill>
                  <a:srgbClr val="053B66"/>
                </a:solidFill>
                <a:latin typeface="Century Gothic" pitchFamily="8" charset="0"/>
              </a:rPr>
              <a:t>2015-2017, comparación entre géneros y variación entre años</a:t>
            </a:r>
          </a:p>
        </p:txBody>
      </p:sp>
      <p:sp>
        <p:nvSpPr>
          <p:cNvPr id="8" name="Elipse 7"/>
          <p:cNvSpPr/>
          <p:nvPr/>
        </p:nvSpPr>
        <p:spPr>
          <a:xfrm>
            <a:off x="621035" y="620688"/>
            <a:ext cx="144016" cy="144016"/>
          </a:xfrm>
          <a:prstGeom prst="ellipse">
            <a:avLst/>
          </a:prstGeom>
          <a:solidFill>
            <a:srgbClr val="94C1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1340901" y="6108036"/>
            <a:ext cx="62028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/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(1) 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En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la comparación entre mujeres y hombres, el símbolo (+) indica que la diferencia a favor es estadísticamente significativa.</a:t>
            </a:r>
            <a:endParaRPr lang="es-ES" sz="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69875" indent="-269875">
              <a:buAutoNum type="arabicParenBoth" startAt="2"/>
            </a:pP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En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la comparación entre 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2015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y 2017, el símbolo que acompaña al dato indica que el puntaje 2017 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es:    </a:t>
            </a:r>
          </a:p>
          <a:p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    ●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:   similar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r>
              <a:rPr lang="es-ES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↑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:   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significativamente más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alto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r>
              <a:rPr lang="es-ES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↓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:   </a:t>
            </a:r>
            <a:r>
              <a:rPr lang="es-CL" sz="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significativamente más </a:t>
            </a:r>
            <a:r>
              <a:rPr lang="es-CL" sz="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bajo.</a:t>
            </a:r>
            <a:endParaRPr lang="es-ES" sz="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s-CL" sz="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ángulo 16"/>
          <p:cNvSpPr/>
          <p:nvPr/>
        </p:nvSpPr>
        <p:spPr>
          <a:xfrm>
            <a:off x="987277" y="6108036"/>
            <a:ext cx="65967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800" i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Notas</a:t>
            </a:r>
            <a:r>
              <a:rPr lang="es-ES" sz="800" i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:</a:t>
            </a:r>
            <a:endParaRPr lang="es-CL" sz="800" i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613066" y="3544435"/>
            <a:ext cx="19431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257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458067" y="3542715"/>
            <a:ext cx="20088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268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376150" y="3538755"/>
            <a:ext cx="19431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292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215153" y="3538755"/>
            <a:ext cx="20088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308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017993" y="3543568"/>
            <a:ext cx="4114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35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5832173" y="3544435"/>
            <a:ext cx="42477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Century Gothic" panose="020B0502020202020204" pitchFamily="34" charset="0"/>
              </a:rPr>
              <a:t>↑ 40</a:t>
            </a:r>
          </a:p>
        </p:txBody>
      </p:sp>
    </p:spTree>
    <p:extLst>
      <p:ext uri="{BB962C8B-B14F-4D97-AF65-F5344CB8AC3E}">
        <p14:creationId xmlns:p14="http://schemas.microsoft.com/office/powerpoint/2010/main" val="47485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1773974"/>
            <a:ext cx="5723468" cy="2691028"/>
          </a:xfrm>
        </p:spPr>
        <p:txBody>
          <a:bodyPr>
            <a:noAutofit/>
          </a:bodyPr>
          <a:lstStyle/>
          <a:p>
            <a:r>
              <a:rPr lang="es-C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GRACIAS </a:t>
            </a:r>
            <a:br>
              <a:rPr lang="es-C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</a:br>
            <a:endParaRPr lang="es-CL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27200" y="4509120"/>
            <a:ext cx="5712179" cy="751502"/>
          </a:xfrm>
        </p:spPr>
        <p:txBody>
          <a:bodyPr>
            <a:normAutofit/>
          </a:bodyPr>
          <a:lstStyle/>
          <a:p>
            <a:r>
              <a:rPr lang="es-C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COLEGIO PARROQUIAL FRANCISCO DIDIER</a:t>
            </a:r>
            <a:endParaRPr lang="es-C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Imagen 1" descr="Descripción: C:\Users\andrea\Desktop\de todo 201508\descarga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08" y="1124744"/>
            <a:ext cx="1331168" cy="129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96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84978" y="692696"/>
            <a:ext cx="4752528" cy="850106"/>
          </a:xfrm>
        </p:spPr>
        <p:txBody>
          <a:bodyPr>
            <a:normAutofit/>
          </a:bodyPr>
          <a:lstStyle/>
          <a:p>
            <a:r>
              <a:rPr lang="es-CL" dirty="0" smtClean="0"/>
              <a:t>Metas 2019- 20	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844824"/>
            <a:ext cx="7704856" cy="4310293"/>
          </a:xfrm>
        </p:spPr>
        <p:txBody>
          <a:bodyPr>
            <a:normAutofit fontScale="47500" lnSpcReduction="20000"/>
          </a:bodyPr>
          <a:lstStyle/>
          <a:p>
            <a:r>
              <a:rPr lang="es-CL" sz="4400" dirty="0" smtClean="0"/>
              <a:t>Mantener los resultados de la categoría del desempeño en enseñanza Media.</a:t>
            </a:r>
          </a:p>
          <a:p>
            <a:r>
              <a:rPr lang="es-CL" sz="4400" dirty="0"/>
              <a:t>Mejora en </a:t>
            </a:r>
            <a:r>
              <a:rPr lang="es-CL" sz="4400" dirty="0" smtClean="0"/>
              <a:t>la categoría del desempeño en enseñanza básica. </a:t>
            </a:r>
          </a:p>
          <a:p>
            <a:r>
              <a:rPr lang="es-CL" sz="4400" dirty="0">
                <a:solidFill>
                  <a:schemeClr val="dk1"/>
                </a:solidFill>
              </a:rPr>
              <a:t>Asegurar en cada asignatura una efectiva planificación y evaluación diversificada para un aula inclusiva. </a:t>
            </a:r>
            <a:endParaRPr lang="es-CL" sz="4400" dirty="0"/>
          </a:p>
          <a:p>
            <a:r>
              <a:rPr lang="es-CL" sz="4400" dirty="0" smtClean="0"/>
              <a:t>Mantener los resultados de satisfacción interna. (clima laboral y convivencia escolar) </a:t>
            </a:r>
          </a:p>
          <a:p>
            <a:r>
              <a:rPr lang="es-CL" sz="4400" dirty="0" smtClean="0"/>
              <a:t>Conseguir el apoyo “voluntario” real de los apoderados para el equilibrio económico. </a:t>
            </a:r>
          </a:p>
          <a:p>
            <a:r>
              <a:rPr lang="es-CL" sz="4400" dirty="0" smtClean="0"/>
              <a:t>Proyección de la futura construcción de mas salas para Pre Básica. </a:t>
            </a:r>
          </a:p>
          <a:p>
            <a:r>
              <a:rPr lang="es-CL" sz="4400" dirty="0">
                <a:solidFill>
                  <a:schemeClr val="dk1"/>
                </a:solidFill>
              </a:rPr>
              <a:t>Gestionar actividades de orden deportivo,  cultural recreativo y formativa, dirigidas a apoderados y alumnos</a:t>
            </a:r>
            <a:r>
              <a:rPr lang="es-CL" sz="4400" dirty="0" smtClean="0">
                <a:solidFill>
                  <a:schemeClr val="dk1"/>
                </a:solidFill>
              </a:rPr>
              <a:t>.</a:t>
            </a:r>
            <a:endParaRPr lang="es-CL" sz="4400" dirty="0"/>
          </a:p>
          <a:p>
            <a:endParaRPr lang="es-CL" sz="4400" dirty="0" smtClean="0"/>
          </a:p>
          <a:p>
            <a:endParaRPr lang="es-CL" sz="2000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4057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19672" y="1628800"/>
            <a:ext cx="5867484" cy="1944216"/>
          </a:xfrm>
        </p:spPr>
        <p:txBody>
          <a:bodyPr>
            <a:noAutofit/>
          </a:bodyPr>
          <a:lstStyle/>
          <a:p>
            <a:r>
              <a:rPr lang="es-C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SUBVENCIÓN</a:t>
            </a:r>
            <a:br>
              <a:rPr lang="es-C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endParaRPr lang="es-C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27200" y="4509120"/>
            <a:ext cx="5712179" cy="751502"/>
          </a:xfrm>
        </p:spPr>
        <p:txBody>
          <a:bodyPr>
            <a:normAutofit/>
          </a:bodyPr>
          <a:lstStyle/>
          <a:p>
            <a:r>
              <a:rPr lang="es-C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COLEGIO PARROQUIAL FRANCISCO DIDIER</a:t>
            </a:r>
            <a:endParaRPr lang="es-C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54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10620</TotalTime>
  <Words>5080</Words>
  <Application>Microsoft Office PowerPoint</Application>
  <PresentationFormat>Presentación en pantalla (4:3)</PresentationFormat>
  <Paragraphs>861</Paragraphs>
  <Slides>73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73</vt:i4>
      </vt:variant>
    </vt:vector>
  </HeadingPairs>
  <TitlesOfParts>
    <vt:vector size="86" baseType="lpstr">
      <vt:lpstr>Arial</vt:lpstr>
      <vt:lpstr>Baskerville Old Face</vt:lpstr>
      <vt:lpstr>Broadway</vt:lpstr>
      <vt:lpstr>Brush Script MT</vt:lpstr>
      <vt:lpstr>Calibri</vt:lpstr>
      <vt:lpstr>Century Gothic</vt:lpstr>
      <vt:lpstr>Constantia</vt:lpstr>
      <vt:lpstr>Franklin Gothic Book</vt:lpstr>
      <vt:lpstr>Rage Italic</vt:lpstr>
      <vt:lpstr>Times New Roman</vt:lpstr>
      <vt:lpstr>Wingdings 3</vt:lpstr>
      <vt:lpstr>ヒラギノ角ゴ Pro W3</vt:lpstr>
      <vt:lpstr>Chincheta</vt:lpstr>
      <vt:lpstr>CUENTA PÚBLICA año 2018 -2019</vt:lpstr>
      <vt:lpstr>ESCENARIO 2018</vt:lpstr>
      <vt:lpstr>CASOS ATENDIDOS POR CONVIVENCIA ESCOLAR 2018</vt:lpstr>
      <vt:lpstr>Matrícula 2018</vt:lpstr>
      <vt:lpstr>RESULTADOS ACADÉMICOS</vt:lpstr>
      <vt:lpstr>Presentación de PowerPoint</vt:lpstr>
      <vt:lpstr>Acciones realizadas  2018 .  </vt:lpstr>
      <vt:lpstr>Metas 2019- 20 </vt:lpstr>
      <vt:lpstr>SUBVENCIÓN 2018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GASTOS SEP 2014</dc:title>
  <dc:creator>CPFD</dc:creator>
  <cp:lastModifiedBy>Fernando Manieu</cp:lastModifiedBy>
  <cp:revision>138</cp:revision>
  <dcterms:created xsi:type="dcterms:W3CDTF">2015-03-25T13:34:44Z</dcterms:created>
  <dcterms:modified xsi:type="dcterms:W3CDTF">2019-03-26T14:36:56Z</dcterms:modified>
</cp:coreProperties>
</file>