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426" r:id="rId3"/>
    <p:sldId id="424" r:id="rId4"/>
    <p:sldId id="431" r:id="rId5"/>
    <p:sldId id="432" r:id="rId6"/>
    <p:sldId id="425" r:id="rId7"/>
    <p:sldId id="433" r:id="rId8"/>
    <p:sldId id="438" r:id="rId9"/>
    <p:sldId id="445" r:id="rId10"/>
    <p:sldId id="452" r:id="rId11"/>
    <p:sldId id="446" r:id="rId12"/>
    <p:sldId id="448" r:id="rId13"/>
    <p:sldId id="449" r:id="rId14"/>
    <p:sldId id="450" r:id="rId15"/>
    <p:sldId id="451" r:id="rId16"/>
    <p:sldId id="454" r:id="rId17"/>
    <p:sldId id="455" r:id="rId18"/>
    <p:sldId id="453" r:id="rId19"/>
    <p:sldId id="456" r:id="rId20"/>
    <p:sldId id="457" r:id="rId21"/>
    <p:sldId id="459" r:id="rId22"/>
    <p:sldId id="460" r:id="rId23"/>
    <p:sldId id="461" r:id="rId24"/>
    <p:sldId id="458" r:id="rId25"/>
    <p:sldId id="435" r:id="rId26"/>
    <p:sldId id="442" r:id="rId27"/>
    <p:sldId id="443" r:id="rId28"/>
    <p:sldId id="439" r:id="rId29"/>
    <p:sldId id="440" r:id="rId30"/>
    <p:sldId id="441" r:id="rId31"/>
    <p:sldId id="430" r:id="rId32"/>
    <p:sldId id="434" r:id="rId33"/>
    <p:sldId id="462" r:id="rId34"/>
    <p:sldId id="436" r:id="rId35"/>
    <p:sldId id="444" r:id="rId36"/>
    <p:sldId id="437" r:id="rId3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55" autoAdjust="0"/>
  </p:normalViewPr>
  <p:slideViewPr>
    <p:cSldViewPr>
      <p:cViewPr varScale="1">
        <p:scale>
          <a:sx n="61" d="100"/>
          <a:sy n="61" d="100"/>
        </p:scale>
        <p:origin x="1440" y="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A592D6-15F0-4B33-94D4-EE99B2589975}" type="datetimeFigureOut">
              <a:rPr lang="es-CL" smtClean="0"/>
              <a:t>12-03-2020</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C6C47-3874-40F6-B5A5-4825F8FCE0B7}" type="slidenum">
              <a:rPr lang="es-CL" smtClean="0"/>
              <a:t>‹Nº›</a:t>
            </a:fld>
            <a:endParaRPr lang="es-CL" dirty="0"/>
          </a:p>
        </p:txBody>
      </p:sp>
    </p:spTree>
    <p:extLst>
      <p:ext uri="{BB962C8B-B14F-4D97-AF65-F5344CB8AC3E}">
        <p14:creationId xmlns:p14="http://schemas.microsoft.com/office/powerpoint/2010/main" val="358406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4C4B56D-4175-4C2D-8EFE-A803D8F276D8}" type="datetimeFigureOut">
              <a:rPr lang="es-CL" smtClean="0"/>
              <a:t>12-03-2020</a:t>
            </a:fld>
            <a:endParaRPr lang="es-CL" dirty="0"/>
          </a:p>
        </p:txBody>
      </p:sp>
      <p:sp>
        <p:nvSpPr>
          <p:cNvPr id="5" name="Footer Placeholder 4"/>
          <p:cNvSpPr>
            <a:spLocks noGrp="1"/>
          </p:cNvSpPr>
          <p:nvPr>
            <p:ph type="ftr" sz="quarter" idx="11"/>
          </p:nvPr>
        </p:nvSpPr>
        <p:spPr>
          <a:xfrm>
            <a:off x="1174044" y="5357592"/>
            <a:ext cx="5034845" cy="365125"/>
          </a:xfrm>
        </p:spPr>
        <p:txBody>
          <a:bodyPr/>
          <a:lstStyle/>
          <a:p>
            <a:endParaRPr lang="es-CL"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888761B-07CF-4F21-9E0C-84B6120BADEE}" type="slidenum">
              <a:rPr lang="es-CL" smtClean="0"/>
              <a:t>‹Nº›</a:t>
            </a:fld>
            <a:endParaRPr lang="es-C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C4B56D-4175-4C2D-8EFE-A803D8F276D8}" type="datetimeFigureOut">
              <a:rPr lang="es-CL" smtClean="0"/>
              <a:t>12-03-2020</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4888761B-07CF-4F21-9E0C-84B6120BADEE}" type="slidenum">
              <a:rPr lang="es-CL" smtClean="0"/>
              <a:t>‹Nº›</a:t>
            </a:fld>
            <a:endParaRPr lang="es-C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C4B56D-4175-4C2D-8EFE-A803D8F276D8}" type="datetimeFigureOut">
              <a:rPr lang="es-CL" smtClean="0"/>
              <a:t>12-03-2020</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4888761B-07CF-4F21-9E0C-84B6120BADEE}" type="slidenum">
              <a:rPr lang="es-CL" smtClean="0"/>
              <a:t>‹Nº›</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C4B56D-4175-4C2D-8EFE-A803D8F276D8}" type="datetimeFigureOut">
              <a:rPr lang="es-CL" smtClean="0"/>
              <a:t>12-03-2020</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4888761B-07CF-4F21-9E0C-84B6120BADEE}" type="slidenum">
              <a:rPr lang="es-CL" smtClean="0"/>
              <a:t>‹Nº›</a:t>
            </a:fld>
            <a:endParaRPr lang="es-C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C4B56D-4175-4C2D-8EFE-A803D8F276D8}" type="datetimeFigureOut">
              <a:rPr lang="es-CL" smtClean="0"/>
              <a:t>12-03-2020</a:t>
            </a:fld>
            <a:endParaRPr lang="es-CL" dirty="0"/>
          </a:p>
        </p:txBody>
      </p:sp>
      <p:sp>
        <p:nvSpPr>
          <p:cNvPr id="5" name="Footer Placeholder 4"/>
          <p:cNvSpPr>
            <a:spLocks noGrp="1"/>
          </p:cNvSpPr>
          <p:nvPr>
            <p:ph type="ftr" sz="quarter" idx="11"/>
          </p:nvPr>
        </p:nvSpPr>
        <p:spPr/>
        <p:txBody>
          <a:bodyPr/>
          <a:lstStyle/>
          <a:p>
            <a:endParaRPr lang="es-CL" dirty="0"/>
          </a:p>
        </p:txBody>
      </p:sp>
      <p:sp>
        <p:nvSpPr>
          <p:cNvPr id="6" name="Slide Number Placeholder 5"/>
          <p:cNvSpPr>
            <a:spLocks noGrp="1"/>
          </p:cNvSpPr>
          <p:nvPr>
            <p:ph type="sldNum" sz="quarter" idx="12"/>
          </p:nvPr>
        </p:nvSpPr>
        <p:spPr/>
        <p:txBody>
          <a:bodyPr/>
          <a:lstStyle/>
          <a:p>
            <a:fld id="{4888761B-07CF-4F21-9E0C-84B6120BADEE}" type="slidenum">
              <a:rPr lang="es-CL" smtClean="0"/>
              <a:t>‹Nº›</a:t>
            </a:fld>
            <a:endParaRPr lang="es-C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04C4B56D-4175-4C2D-8EFE-A803D8F276D8}" type="datetimeFigureOut">
              <a:rPr lang="es-CL" smtClean="0"/>
              <a:t>12-03-2020</a:t>
            </a:fld>
            <a:endParaRPr lang="es-CL" dirty="0"/>
          </a:p>
        </p:txBody>
      </p:sp>
      <p:sp>
        <p:nvSpPr>
          <p:cNvPr id="6" name="Footer Placeholder 5"/>
          <p:cNvSpPr>
            <a:spLocks noGrp="1"/>
          </p:cNvSpPr>
          <p:nvPr>
            <p:ph type="ftr" sz="quarter" idx="11"/>
          </p:nvPr>
        </p:nvSpPr>
        <p:spPr/>
        <p:txBody>
          <a:bodyPr/>
          <a:lstStyle/>
          <a:p>
            <a:endParaRPr lang="es-CL" dirty="0"/>
          </a:p>
        </p:txBody>
      </p:sp>
      <p:sp>
        <p:nvSpPr>
          <p:cNvPr id="7" name="Slide Number Placeholder 6"/>
          <p:cNvSpPr>
            <a:spLocks noGrp="1"/>
          </p:cNvSpPr>
          <p:nvPr>
            <p:ph type="sldNum" sz="quarter" idx="12"/>
          </p:nvPr>
        </p:nvSpPr>
        <p:spPr/>
        <p:txBody>
          <a:bodyPr/>
          <a:lstStyle/>
          <a:p>
            <a:fld id="{4888761B-07CF-4F21-9E0C-84B6120BADEE}" type="slidenum">
              <a:rPr lang="es-CL" smtClean="0"/>
              <a:t>‹Nº›</a:t>
            </a:fld>
            <a:endParaRPr lang="es-CL" dirty="0"/>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04C4B56D-4175-4C2D-8EFE-A803D8F276D8}" type="datetimeFigureOut">
              <a:rPr lang="es-CL" smtClean="0"/>
              <a:t>12-03-2020</a:t>
            </a:fld>
            <a:endParaRPr lang="es-CL" dirty="0"/>
          </a:p>
        </p:txBody>
      </p:sp>
      <p:sp>
        <p:nvSpPr>
          <p:cNvPr id="8" name="Footer Placeholder 7"/>
          <p:cNvSpPr>
            <a:spLocks noGrp="1"/>
          </p:cNvSpPr>
          <p:nvPr>
            <p:ph type="ftr" sz="quarter" idx="11"/>
          </p:nvPr>
        </p:nvSpPr>
        <p:spPr/>
        <p:txBody>
          <a:bodyPr/>
          <a:lstStyle/>
          <a:p>
            <a:endParaRPr lang="es-CL" dirty="0"/>
          </a:p>
        </p:txBody>
      </p:sp>
      <p:sp>
        <p:nvSpPr>
          <p:cNvPr id="9" name="Slide Number Placeholder 8"/>
          <p:cNvSpPr>
            <a:spLocks noGrp="1"/>
          </p:cNvSpPr>
          <p:nvPr>
            <p:ph type="sldNum" sz="quarter" idx="12"/>
          </p:nvPr>
        </p:nvSpPr>
        <p:spPr/>
        <p:txBody>
          <a:bodyPr/>
          <a:lstStyle/>
          <a:p>
            <a:fld id="{4888761B-07CF-4F21-9E0C-84B6120BADEE}" type="slidenum">
              <a:rPr lang="es-CL" smtClean="0"/>
              <a:t>‹Nº›</a:t>
            </a:fld>
            <a:endParaRPr lang="es-CL" dirty="0"/>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4C4B56D-4175-4C2D-8EFE-A803D8F276D8}" type="datetimeFigureOut">
              <a:rPr lang="es-CL" smtClean="0"/>
              <a:t>12-03-2020</a:t>
            </a:fld>
            <a:endParaRPr lang="es-CL" dirty="0"/>
          </a:p>
        </p:txBody>
      </p:sp>
      <p:sp>
        <p:nvSpPr>
          <p:cNvPr id="4" name="Footer Placeholder 3"/>
          <p:cNvSpPr>
            <a:spLocks noGrp="1"/>
          </p:cNvSpPr>
          <p:nvPr>
            <p:ph type="ftr" sz="quarter" idx="11"/>
          </p:nvPr>
        </p:nvSpPr>
        <p:spPr/>
        <p:txBody>
          <a:bodyPr/>
          <a:lstStyle/>
          <a:p>
            <a:endParaRPr lang="es-CL" dirty="0"/>
          </a:p>
        </p:txBody>
      </p:sp>
      <p:sp>
        <p:nvSpPr>
          <p:cNvPr id="5" name="Slide Number Placeholder 4"/>
          <p:cNvSpPr>
            <a:spLocks noGrp="1"/>
          </p:cNvSpPr>
          <p:nvPr>
            <p:ph type="sldNum" sz="quarter" idx="12"/>
          </p:nvPr>
        </p:nvSpPr>
        <p:spPr/>
        <p:txBody>
          <a:bodyPr/>
          <a:lstStyle/>
          <a:p>
            <a:fld id="{4888761B-07CF-4F21-9E0C-84B6120BADEE}" type="slidenum">
              <a:rPr lang="es-CL" smtClean="0"/>
              <a:t>‹Nº›</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4B56D-4175-4C2D-8EFE-A803D8F276D8}" type="datetimeFigureOut">
              <a:rPr lang="es-CL" smtClean="0"/>
              <a:t>12-03-2020</a:t>
            </a:fld>
            <a:endParaRPr lang="es-CL" dirty="0"/>
          </a:p>
        </p:txBody>
      </p:sp>
      <p:sp>
        <p:nvSpPr>
          <p:cNvPr id="3" name="Footer Placeholder 2"/>
          <p:cNvSpPr>
            <a:spLocks noGrp="1"/>
          </p:cNvSpPr>
          <p:nvPr>
            <p:ph type="ftr" sz="quarter" idx="11"/>
          </p:nvPr>
        </p:nvSpPr>
        <p:spPr/>
        <p:txBody>
          <a:bodyPr/>
          <a:lstStyle/>
          <a:p>
            <a:endParaRPr lang="es-CL" dirty="0"/>
          </a:p>
        </p:txBody>
      </p:sp>
      <p:sp>
        <p:nvSpPr>
          <p:cNvPr id="4" name="Slide Number Placeholder 3"/>
          <p:cNvSpPr>
            <a:spLocks noGrp="1"/>
          </p:cNvSpPr>
          <p:nvPr>
            <p:ph type="sldNum" sz="quarter" idx="12"/>
          </p:nvPr>
        </p:nvSpPr>
        <p:spPr/>
        <p:txBody>
          <a:bodyPr/>
          <a:lstStyle/>
          <a:p>
            <a:fld id="{4888761B-07CF-4F21-9E0C-84B6120BADEE}" type="slidenum">
              <a:rPr lang="es-CL" smtClean="0"/>
              <a:t>‹Nº›</a:t>
            </a:fld>
            <a:endParaRPr lang="es-C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04C4B56D-4175-4C2D-8EFE-A803D8F276D8}" type="datetimeFigureOut">
              <a:rPr lang="es-CL" smtClean="0"/>
              <a:t>12-03-2020</a:t>
            </a:fld>
            <a:endParaRPr lang="es-CL" dirty="0"/>
          </a:p>
        </p:txBody>
      </p:sp>
      <p:sp>
        <p:nvSpPr>
          <p:cNvPr id="6" name="Footer Placeholder 5"/>
          <p:cNvSpPr>
            <a:spLocks noGrp="1"/>
          </p:cNvSpPr>
          <p:nvPr>
            <p:ph type="ftr" sz="quarter" idx="11"/>
          </p:nvPr>
        </p:nvSpPr>
        <p:spPr>
          <a:xfrm rot="-60000">
            <a:off x="914554" y="5829261"/>
            <a:ext cx="3522607" cy="365125"/>
          </a:xfrm>
        </p:spPr>
        <p:txBody>
          <a:bodyPr/>
          <a:lstStyle/>
          <a:p>
            <a:endParaRPr lang="es-CL" dirty="0"/>
          </a:p>
        </p:txBody>
      </p:sp>
      <p:sp>
        <p:nvSpPr>
          <p:cNvPr id="7" name="Slide Number Placeholder 6"/>
          <p:cNvSpPr>
            <a:spLocks noGrp="1"/>
          </p:cNvSpPr>
          <p:nvPr>
            <p:ph type="sldNum" sz="quarter" idx="12"/>
          </p:nvPr>
        </p:nvSpPr>
        <p:spPr>
          <a:xfrm rot="60000">
            <a:off x="7557313" y="5896961"/>
            <a:ext cx="554023" cy="365125"/>
          </a:xfrm>
        </p:spPr>
        <p:txBody>
          <a:bodyPr/>
          <a:lstStyle/>
          <a:p>
            <a:fld id="{4888761B-07CF-4F21-9E0C-84B6120BADEE}" type="slidenum">
              <a:rPr lang="es-CL" smtClean="0"/>
              <a:t>‹Nº›</a:t>
            </a:fld>
            <a:endParaRPr lang="es-C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04C4B56D-4175-4C2D-8EFE-A803D8F276D8}" type="datetimeFigureOut">
              <a:rPr lang="es-CL" smtClean="0"/>
              <a:t>12-03-2020</a:t>
            </a:fld>
            <a:endParaRPr lang="es-CL" dirty="0"/>
          </a:p>
        </p:txBody>
      </p:sp>
      <p:sp>
        <p:nvSpPr>
          <p:cNvPr id="6" name="Footer Placeholder 5"/>
          <p:cNvSpPr>
            <a:spLocks noGrp="1"/>
          </p:cNvSpPr>
          <p:nvPr>
            <p:ph type="ftr" sz="quarter" idx="11"/>
          </p:nvPr>
        </p:nvSpPr>
        <p:spPr>
          <a:xfrm rot="-60000">
            <a:off x="914569" y="5831037"/>
            <a:ext cx="3319043" cy="365125"/>
          </a:xfrm>
        </p:spPr>
        <p:txBody>
          <a:bodyPr/>
          <a:lstStyle/>
          <a:p>
            <a:endParaRPr lang="es-CL" dirty="0"/>
          </a:p>
        </p:txBody>
      </p:sp>
      <p:sp>
        <p:nvSpPr>
          <p:cNvPr id="7" name="Slide Number Placeholder 6"/>
          <p:cNvSpPr>
            <a:spLocks noGrp="1"/>
          </p:cNvSpPr>
          <p:nvPr>
            <p:ph type="sldNum" sz="quarter" idx="12"/>
          </p:nvPr>
        </p:nvSpPr>
        <p:spPr>
          <a:xfrm rot="60000">
            <a:off x="7562089" y="5900026"/>
            <a:ext cx="554023" cy="365125"/>
          </a:xfrm>
        </p:spPr>
        <p:txBody>
          <a:bodyPr/>
          <a:lstStyle/>
          <a:p>
            <a:fld id="{4888761B-07CF-4F21-9E0C-84B6120BADEE}" type="slidenum">
              <a:rPr lang="es-CL" smtClean="0"/>
              <a:t>‹Nº›</a:t>
            </a:fld>
            <a:endParaRPr lang="es-C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4C4B56D-4175-4C2D-8EFE-A803D8F276D8}" type="datetimeFigureOut">
              <a:rPr lang="es-CL" smtClean="0"/>
              <a:t>12-03-2020</a:t>
            </a:fld>
            <a:endParaRPr lang="es-CL"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CL"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888761B-07CF-4F21-9E0C-84B6120BADEE}" type="slidenum">
              <a:rPr lang="es-CL" smtClean="0"/>
              <a:t>‹Nº›</a:t>
            </a:fld>
            <a:endParaRPr lang="es-C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63688" y="1773974"/>
            <a:ext cx="5723468" cy="2691028"/>
          </a:xfrm>
        </p:spPr>
        <p:txBody>
          <a:bodyPr>
            <a:noAutofit/>
          </a:bodyPr>
          <a:lstStyle/>
          <a:p>
            <a:r>
              <a:rPr lang="es-CL" sz="6000" b="1" dirty="0" smtClean="0">
                <a:effectLst>
                  <a:outerShdw blurRad="38100" dist="38100" dir="2700000" algn="tl">
                    <a:srgbClr val="000000">
                      <a:alpha val="43137"/>
                    </a:srgbClr>
                  </a:outerShdw>
                </a:effectLst>
                <a:latin typeface="Broadway" panose="04040905080B02020502" pitchFamily="82" charset="0"/>
              </a:rPr>
              <a:t>CUENTA PÚBLICA</a:t>
            </a:r>
            <a:r>
              <a:rPr lang="es-CL" sz="6000" b="1" dirty="0" smtClean="0">
                <a:effectLst>
                  <a:outerShdw blurRad="38100" dist="38100" dir="2700000" algn="tl">
                    <a:srgbClr val="000000">
                      <a:alpha val="43137"/>
                    </a:srgbClr>
                  </a:outerShdw>
                </a:effectLst>
                <a:latin typeface="Baskerville Old Face" panose="02020602080505020303" pitchFamily="18" charset="0"/>
              </a:rPr>
              <a:t/>
            </a:r>
            <a:br>
              <a:rPr lang="es-CL" sz="6000" b="1" dirty="0" smtClean="0">
                <a:effectLst>
                  <a:outerShdw blurRad="38100" dist="38100" dir="2700000" algn="tl">
                    <a:srgbClr val="000000">
                      <a:alpha val="43137"/>
                    </a:srgbClr>
                  </a:outerShdw>
                </a:effectLst>
                <a:latin typeface="Baskerville Old Face" panose="02020602080505020303" pitchFamily="18" charset="0"/>
              </a:rPr>
            </a:br>
            <a:r>
              <a:rPr lang="es-CL" sz="6000" b="1" dirty="0" smtClean="0">
                <a:effectLst>
                  <a:outerShdw blurRad="38100" dist="38100" dir="2700000" algn="tl">
                    <a:srgbClr val="000000">
                      <a:alpha val="43137"/>
                    </a:srgbClr>
                  </a:outerShdw>
                </a:effectLst>
                <a:latin typeface="Baskerville Old Face" panose="02020602080505020303" pitchFamily="18" charset="0"/>
              </a:rPr>
              <a:t>año 2019- 2020</a:t>
            </a:r>
            <a:endParaRPr lang="es-CL" sz="6000" b="1" dirty="0">
              <a:effectLst>
                <a:outerShdw blurRad="38100" dist="38100" dir="2700000" algn="tl">
                  <a:srgbClr val="000000">
                    <a:alpha val="43137"/>
                  </a:srgbClr>
                </a:outerShdw>
              </a:effectLst>
              <a:latin typeface="Baskerville Old Face" panose="02020602080505020303" pitchFamily="18" charset="0"/>
            </a:endParaRPr>
          </a:p>
        </p:txBody>
      </p:sp>
      <p:sp>
        <p:nvSpPr>
          <p:cNvPr id="3" name="2 Subtítulo"/>
          <p:cNvSpPr>
            <a:spLocks noGrp="1"/>
          </p:cNvSpPr>
          <p:nvPr>
            <p:ph type="subTitle" idx="1"/>
          </p:nvPr>
        </p:nvSpPr>
        <p:spPr>
          <a:xfrm>
            <a:off x="1727200" y="4509120"/>
            <a:ext cx="5712179" cy="751502"/>
          </a:xfrm>
        </p:spPr>
        <p:txBody>
          <a:bodyPr>
            <a:normAutofit/>
          </a:bodyPr>
          <a:lstStyle/>
          <a:p>
            <a:r>
              <a:rPr lang="es-CL" sz="2000" b="1" dirty="0" smtClean="0">
                <a:effectLst>
                  <a:outerShdw blurRad="38100" dist="38100" dir="2700000" algn="tl">
                    <a:srgbClr val="000000">
                      <a:alpha val="43137"/>
                    </a:srgbClr>
                  </a:outerShdw>
                </a:effectLst>
              </a:rPr>
              <a:t>COLEGIO PARROQUIAL FRANCISCO DIDIER</a:t>
            </a:r>
            <a:endParaRPr lang="es-CL" sz="2000" b="1" dirty="0">
              <a:effectLst>
                <a:outerShdw blurRad="38100" dist="38100" dir="2700000" algn="tl">
                  <a:srgbClr val="000000">
                    <a:alpha val="43137"/>
                  </a:srgbClr>
                </a:outerShdw>
              </a:effectLst>
            </a:endParaRPr>
          </a:p>
        </p:txBody>
      </p:sp>
      <p:pic>
        <p:nvPicPr>
          <p:cNvPr id="1026" name="Imagen 1" descr="Descripción: C:\Users\andrea\Desktop\de todo 201508\descarga.jpg"/>
          <p:cNvPicPr>
            <a:picLocks noChangeAspect="1" noChangeArrowheads="1"/>
          </p:cNvPicPr>
          <p:nvPr/>
        </p:nvPicPr>
        <p:blipFill>
          <a:blip r:embed="rId2">
            <a:duotone>
              <a:prstClr val="black"/>
              <a:schemeClr val="accent2">
                <a:lumMod val="20000"/>
                <a:lumOff val="80000"/>
                <a:tint val="45000"/>
                <a:satMod val="400000"/>
              </a:schemeClr>
            </a:duotone>
            <a:extLst>
              <a:ext uri="{28A0092B-C50C-407E-A947-70E740481C1C}">
                <a14:useLocalDpi xmlns:a14="http://schemas.microsoft.com/office/drawing/2010/main" val="0"/>
              </a:ext>
            </a:extLst>
          </a:blip>
          <a:srcRect/>
          <a:stretch>
            <a:fillRect/>
          </a:stretch>
        </p:blipFill>
        <p:spPr bwMode="auto">
          <a:xfrm>
            <a:off x="1224608" y="1124744"/>
            <a:ext cx="1331168" cy="129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529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0158" y="548680"/>
            <a:ext cx="6965245" cy="1202485"/>
          </a:xfrm>
        </p:spPr>
        <p:txBody>
          <a:bodyPr/>
          <a:lstStyle/>
          <a:p>
            <a:r>
              <a:rPr lang="es-CL" dirty="0" smtClean="0"/>
              <a:t>18 de Septiembre </a:t>
            </a:r>
            <a:endParaRPr lang="es-CL" dirty="0"/>
          </a:p>
        </p:txBody>
      </p:sp>
      <p:pic>
        <p:nvPicPr>
          <p:cNvPr id="4" name="Marcador de contenido 3"/>
          <p:cNvPicPr>
            <a:picLocks noGrp="1" noChangeAspect="1"/>
          </p:cNvPicPr>
          <p:nvPr>
            <p:ph idx="1"/>
          </p:nvPr>
        </p:nvPicPr>
        <p:blipFill>
          <a:blip r:embed="rId2"/>
          <a:stretch>
            <a:fillRect/>
          </a:stretch>
        </p:blipFill>
        <p:spPr>
          <a:xfrm>
            <a:off x="683569" y="1594258"/>
            <a:ext cx="7738424" cy="4643054"/>
          </a:xfrm>
          <a:prstGeom prst="rect">
            <a:avLst/>
          </a:prstGeom>
        </p:spPr>
      </p:pic>
    </p:spTree>
    <p:extLst>
      <p:ext uri="{BB962C8B-B14F-4D97-AF65-F5344CB8AC3E}">
        <p14:creationId xmlns:p14="http://schemas.microsoft.com/office/powerpoint/2010/main" val="1058854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Mejoras en patio Pre Básica </a:t>
            </a:r>
            <a:endParaRPr lang="es-CL" dirty="0"/>
          </a:p>
        </p:txBody>
      </p:sp>
      <p:pic>
        <p:nvPicPr>
          <p:cNvPr id="4" name="Marcador de contenido 3"/>
          <p:cNvPicPr>
            <a:picLocks noGrp="1" noChangeAspect="1"/>
          </p:cNvPicPr>
          <p:nvPr>
            <p:ph idx="1"/>
          </p:nvPr>
        </p:nvPicPr>
        <p:blipFill>
          <a:blip r:embed="rId2"/>
          <a:stretch>
            <a:fillRect/>
          </a:stretch>
        </p:blipFill>
        <p:spPr>
          <a:xfrm>
            <a:off x="755576" y="1927693"/>
            <a:ext cx="7704856" cy="4326881"/>
          </a:xfrm>
          <a:prstGeom prst="rect">
            <a:avLst/>
          </a:prstGeom>
        </p:spPr>
      </p:pic>
    </p:spTree>
    <p:extLst>
      <p:ext uri="{BB962C8B-B14F-4D97-AF65-F5344CB8AC3E}">
        <p14:creationId xmlns:p14="http://schemas.microsoft.com/office/powerpoint/2010/main" val="2798129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Limpieza da </a:t>
            </a:r>
            <a:r>
              <a:rPr lang="es-CL" dirty="0" err="1" smtClean="0"/>
              <a:t>PLayas</a:t>
            </a:r>
            <a:endParaRPr lang="es-CL" dirty="0"/>
          </a:p>
        </p:txBody>
      </p:sp>
      <p:pic>
        <p:nvPicPr>
          <p:cNvPr id="4" name="Marcador de contenido 3"/>
          <p:cNvPicPr>
            <a:picLocks noGrp="1" noChangeAspect="1"/>
          </p:cNvPicPr>
          <p:nvPr>
            <p:ph idx="1"/>
          </p:nvPr>
        </p:nvPicPr>
        <p:blipFill>
          <a:blip r:embed="rId2"/>
          <a:stretch>
            <a:fillRect/>
          </a:stretch>
        </p:blipFill>
        <p:spPr>
          <a:xfrm>
            <a:off x="755576" y="1603177"/>
            <a:ext cx="7632848" cy="4706143"/>
          </a:xfrm>
          <a:prstGeom prst="rect">
            <a:avLst/>
          </a:prstGeom>
        </p:spPr>
      </p:pic>
    </p:spTree>
    <p:extLst>
      <p:ext uri="{BB962C8B-B14F-4D97-AF65-F5344CB8AC3E}">
        <p14:creationId xmlns:p14="http://schemas.microsoft.com/office/powerpoint/2010/main" val="2784976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5381" y="653551"/>
            <a:ext cx="6965245" cy="1202485"/>
          </a:xfrm>
        </p:spPr>
        <p:txBody>
          <a:bodyPr/>
          <a:lstStyle/>
          <a:p>
            <a:r>
              <a:rPr lang="es-CL" dirty="0" smtClean="0"/>
              <a:t>Feria </a:t>
            </a:r>
            <a:r>
              <a:rPr lang="es-CL" dirty="0" err="1" smtClean="0"/>
              <a:t>Cientifica</a:t>
            </a:r>
            <a:r>
              <a:rPr lang="es-CL" dirty="0" smtClean="0"/>
              <a:t> </a:t>
            </a:r>
            <a:endParaRPr lang="es-CL" dirty="0"/>
          </a:p>
        </p:txBody>
      </p:sp>
      <p:pic>
        <p:nvPicPr>
          <p:cNvPr id="4" name="Marcador de contenido 3"/>
          <p:cNvPicPr>
            <a:picLocks noGrp="1" noChangeAspect="1"/>
          </p:cNvPicPr>
          <p:nvPr>
            <p:ph idx="1"/>
          </p:nvPr>
        </p:nvPicPr>
        <p:blipFill>
          <a:blip r:embed="rId2"/>
          <a:stretch>
            <a:fillRect/>
          </a:stretch>
        </p:blipFill>
        <p:spPr>
          <a:xfrm>
            <a:off x="755576" y="1844824"/>
            <a:ext cx="7704856" cy="4463836"/>
          </a:xfrm>
          <a:prstGeom prst="rect">
            <a:avLst/>
          </a:prstGeom>
        </p:spPr>
      </p:pic>
    </p:spTree>
    <p:extLst>
      <p:ext uri="{BB962C8B-B14F-4D97-AF65-F5344CB8AC3E}">
        <p14:creationId xmlns:p14="http://schemas.microsoft.com/office/powerpoint/2010/main" val="2778425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Aniversario del Colegio </a:t>
            </a:r>
            <a:endParaRPr lang="es-CL" dirty="0"/>
          </a:p>
        </p:txBody>
      </p:sp>
      <p:pic>
        <p:nvPicPr>
          <p:cNvPr id="4" name="Marcador de contenido 3"/>
          <p:cNvPicPr>
            <a:picLocks noGrp="1" noChangeAspect="1"/>
          </p:cNvPicPr>
          <p:nvPr>
            <p:ph idx="1"/>
          </p:nvPr>
        </p:nvPicPr>
        <p:blipFill>
          <a:blip r:embed="rId2"/>
          <a:stretch>
            <a:fillRect/>
          </a:stretch>
        </p:blipFill>
        <p:spPr>
          <a:xfrm>
            <a:off x="755576" y="1927693"/>
            <a:ext cx="7704856" cy="4380967"/>
          </a:xfrm>
          <a:prstGeom prst="rect">
            <a:avLst/>
          </a:prstGeom>
        </p:spPr>
      </p:pic>
    </p:spTree>
    <p:extLst>
      <p:ext uri="{BB962C8B-B14F-4D97-AF65-F5344CB8AC3E}">
        <p14:creationId xmlns:p14="http://schemas.microsoft.com/office/powerpoint/2010/main" val="1564880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9377" y="623456"/>
            <a:ext cx="6965245" cy="1202485"/>
          </a:xfrm>
        </p:spPr>
        <p:txBody>
          <a:bodyPr/>
          <a:lstStyle/>
          <a:p>
            <a:r>
              <a:rPr lang="es-CL" dirty="0" smtClean="0"/>
              <a:t>Encuentro de Filosofía </a:t>
            </a:r>
            <a:endParaRPr lang="es-CL" dirty="0"/>
          </a:p>
        </p:txBody>
      </p:sp>
      <p:pic>
        <p:nvPicPr>
          <p:cNvPr id="6" name="Marcador de contenido 5"/>
          <p:cNvPicPr>
            <a:picLocks noGrp="1" noChangeAspect="1"/>
          </p:cNvPicPr>
          <p:nvPr>
            <p:ph idx="1"/>
          </p:nvPr>
        </p:nvPicPr>
        <p:blipFill>
          <a:blip r:embed="rId2"/>
          <a:stretch>
            <a:fillRect/>
          </a:stretch>
        </p:blipFill>
        <p:spPr>
          <a:xfrm>
            <a:off x="755576" y="1825941"/>
            <a:ext cx="7632848" cy="4489139"/>
          </a:xfrm>
          <a:prstGeom prst="rect">
            <a:avLst/>
          </a:prstGeom>
        </p:spPr>
      </p:pic>
    </p:spTree>
    <p:extLst>
      <p:ext uri="{BB962C8B-B14F-4D97-AF65-F5344CB8AC3E}">
        <p14:creationId xmlns:p14="http://schemas.microsoft.com/office/powerpoint/2010/main" val="3099119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5381" y="657743"/>
            <a:ext cx="6965245" cy="1202485"/>
          </a:xfrm>
        </p:spPr>
        <p:txBody>
          <a:bodyPr/>
          <a:lstStyle/>
          <a:p>
            <a:r>
              <a:rPr lang="es-CL" dirty="0" smtClean="0"/>
              <a:t>Olimpiada de Ciencias </a:t>
            </a:r>
            <a:endParaRPr lang="es-CL" dirty="0"/>
          </a:p>
        </p:txBody>
      </p:sp>
      <p:pic>
        <p:nvPicPr>
          <p:cNvPr id="4" name="Marcador de contenido 3"/>
          <p:cNvPicPr>
            <a:picLocks noGrp="1" noChangeAspect="1"/>
          </p:cNvPicPr>
          <p:nvPr>
            <p:ph idx="1"/>
          </p:nvPr>
        </p:nvPicPr>
        <p:blipFill>
          <a:blip r:embed="rId2"/>
          <a:stretch>
            <a:fillRect/>
          </a:stretch>
        </p:blipFill>
        <p:spPr>
          <a:xfrm>
            <a:off x="755576" y="1844824"/>
            <a:ext cx="7704856" cy="4463836"/>
          </a:xfrm>
          <a:prstGeom prst="rect">
            <a:avLst/>
          </a:prstGeom>
        </p:spPr>
      </p:pic>
    </p:spTree>
    <p:extLst>
      <p:ext uri="{BB962C8B-B14F-4D97-AF65-F5344CB8AC3E}">
        <p14:creationId xmlns:p14="http://schemas.microsoft.com/office/powerpoint/2010/main" val="2955425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Charla magistral de  ciencias </a:t>
            </a:r>
            <a:endParaRPr lang="es-CL" dirty="0"/>
          </a:p>
        </p:txBody>
      </p:sp>
      <p:pic>
        <p:nvPicPr>
          <p:cNvPr id="4" name="Marcador de contenido 3"/>
          <p:cNvPicPr>
            <a:picLocks noGrp="1" noChangeAspect="1"/>
          </p:cNvPicPr>
          <p:nvPr>
            <p:ph idx="1"/>
          </p:nvPr>
        </p:nvPicPr>
        <p:blipFill>
          <a:blip r:embed="rId2"/>
          <a:stretch>
            <a:fillRect/>
          </a:stretch>
        </p:blipFill>
        <p:spPr>
          <a:xfrm>
            <a:off x="755576" y="1736011"/>
            <a:ext cx="7704856" cy="4543225"/>
          </a:xfrm>
          <a:prstGeom prst="rect">
            <a:avLst/>
          </a:prstGeom>
        </p:spPr>
      </p:pic>
    </p:spTree>
    <p:extLst>
      <p:ext uri="{BB962C8B-B14F-4D97-AF65-F5344CB8AC3E}">
        <p14:creationId xmlns:p14="http://schemas.microsoft.com/office/powerpoint/2010/main" val="2497827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5381" y="570331"/>
            <a:ext cx="6965245" cy="986461"/>
          </a:xfrm>
        </p:spPr>
        <p:txBody>
          <a:bodyPr/>
          <a:lstStyle/>
          <a:p>
            <a:r>
              <a:rPr lang="es-CL" dirty="0" smtClean="0"/>
              <a:t>Bolsas de reciclaje </a:t>
            </a:r>
            <a:endParaRPr lang="es-CL" dirty="0"/>
          </a:p>
        </p:txBody>
      </p:sp>
      <p:pic>
        <p:nvPicPr>
          <p:cNvPr id="4" name="Marcador de contenido 3"/>
          <p:cNvPicPr>
            <a:picLocks noGrp="1" noChangeAspect="1"/>
          </p:cNvPicPr>
          <p:nvPr>
            <p:ph idx="1"/>
          </p:nvPr>
        </p:nvPicPr>
        <p:blipFill>
          <a:blip r:embed="rId2"/>
          <a:stretch>
            <a:fillRect/>
          </a:stretch>
        </p:blipFill>
        <p:spPr>
          <a:xfrm>
            <a:off x="755576" y="1628800"/>
            <a:ext cx="7704856" cy="4679860"/>
          </a:xfrm>
          <a:prstGeom prst="rect">
            <a:avLst/>
          </a:prstGeom>
        </p:spPr>
      </p:pic>
    </p:spTree>
    <p:extLst>
      <p:ext uri="{BB962C8B-B14F-4D97-AF65-F5344CB8AC3E}">
        <p14:creationId xmlns:p14="http://schemas.microsoft.com/office/powerpoint/2010/main" val="1080503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620688"/>
            <a:ext cx="6965245" cy="739210"/>
          </a:xfrm>
        </p:spPr>
        <p:txBody>
          <a:bodyPr>
            <a:normAutofit fontScale="90000"/>
          </a:bodyPr>
          <a:lstStyle/>
          <a:p>
            <a:r>
              <a:rPr lang="es-CL" dirty="0" smtClean="0"/>
              <a:t>Día del Profesor/a</a:t>
            </a:r>
            <a:endParaRPr lang="es-CL" dirty="0"/>
          </a:p>
        </p:txBody>
      </p:sp>
      <p:pic>
        <p:nvPicPr>
          <p:cNvPr id="4" name="Marcador de contenido 3"/>
          <p:cNvPicPr>
            <a:picLocks noGrp="1" noChangeAspect="1"/>
          </p:cNvPicPr>
          <p:nvPr>
            <p:ph idx="1"/>
          </p:nvPr>
        </p:nvPicPr>
        <p:blipFill>
          <a:blip r:embed="rId2"/>
          <a:stretch>
            <a:fillRect/>
          </a:stretch>
        </p:blipFill>
        <p:spPr>
          <a:xfrm>
            <a:off x="683568" y="1359898"/>
            <a:ext cx="7776864" cy="5029999"/>
          </a:xfrm>
          <a:prstGeom prst="rect">
            <a:avLst/>
          </a:prstGeom>
        </p:spPr>
      </p:pic>
    </p:spTree>
    <p:extLst>
      <p:ext uri="{BB962C8B-B14F-4D97-AF65-F5344CB8AC3E}">
        <p14:creationId xmlns:p14="http://schemas.microsoft.com/office/powerpoint/2010/main" val="1136272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1760" y="764704"/>
            <a:ext cx="3600400" cy="720080"/>
          </a:xfrm>
        </p:spPr>
        <p:txBody>
          <a:bodyPr>
            <a:normAutofit/>
          </a:bodyPr>
          <a:lstStyle/>
          <a:p>
            <a:r>
              <a:rPr lang="es-CL" sz="3600" dirty="0"/>
              <a:t>Matrícula </a:t>
            </a:r>
            <a:r>
              <a:rPr lang="es-CL" sz="3600" dirty="0" smtClean="0"/>
              <a:t>2020</a:t>
            </a:r>
            <a:endParaRPr lang="es-CL" sz="3600" dirty="0">
              <a:latin typeface="+mn-lt"/>
            </a:endParaRPr>
          </a:p>
        </p:txBody>
      </p:sp>
      <p:sp>
        <p:nvSpPr>
          <p:cNvPr id="3" name="2 Marcador de contenido"/>
          <p:cNvSpPr>
            <a:spLocks noGrp="1"/>
          </p:cNvSpPr>
          <p:nvPr>
            <p:ph idx="1"/>
          </p:nvPr>
        </p:nvSpPr>
        <p:spPr>
          <a:xfrm>
            <a:off x="683568" y="1600200"/>
            <a:ext cx="7704856" cy="4637112"/>
          </a:xfrm>
        </p:spPr>
        <p:txBody>
          <a:bodyPr>
            <a:normAutofit fontScale="62500" lnSpcReduction="20000"/>
          </a:bodyPr>
          <a:lstStyle/>
          <a:p>
            <a:r>
              <a:rPr lang="es-CL" sz="4400" dirty="0" smtClean="0"/>
              <a:t>451 alumnos/as</a:t>
            </a:r>
          </a:p>
          <a:p>
            <a:r>
              <a:rPr lang="es-CL" sz="4400" dirty="0" smtClean="0"/>
              <a:t>Parvulario: 54</a:t>
            </a:r>
          </a:p>
          <a:p>
            <a:r>
              <a:rPr lang="es-CL" sz="4400" dirty="0" smtClean="0"/>
              <a:t>Básica: 207</a:t>
            </a:r>
          </a:p>
          <a:p>
            <a:r>
              <a:rPr lang="es-CL" sz="4400" dirty="0" smtClean="0"/>
              <a:t>Media: 189</a:t>
            </a:r>
            <a:endParaRPr lang="es-CL" sz="4400" dirty="0"/>
          </a:p>
          <a:p>
            <a:r>
              <a:rPr lang="es-CL" sz="4400" dirty="0"/>
              <a:t>Planta docente: </a:t>
            </a:r>
            <a:r>
              <a:rPr lang="es-CL" sz="4400" dirty="0" smtClean="0"/>
              <a:t>38 profesores y co - educadoras. </a:t>
            </a:r>
            <a:endParaRPr lang="es-CL" sz="4400" dirty="0"/>
          </a:p>
          <a:p>
            <a:r>
              <a:rPr lang="es-CL" sz="4400" dirty="0" smtClean="0"/>
              <a:t>Administrativos: 5</a:t>
            </a:r>
          </a:p>
          <a:p>
            <a:r>
              <a:rPr lang="es-CL" sz="4400" dirty="0" smtClean="0"/>
              <a:t>Directivos: 7</a:t>
            </a:r>
            <a:endParaRPr lang="es-CL" sz="4400" dirty="0"/>
          </a:p>
          <a:p>
            <a:r>
              <a:rPr lang="es-CL" sz="4400" dirty="0"/>
              <a:t>Cursos Educación </a:t>
            </a:r>
            <a:r>
              <a:rPr lang="es-CL" sz="4400" dirty="0" smtClean="0"/>
              <a:t>Parvulario: 2</a:t>
            </a:r>
            <a:endParaRPr lang="es-CL" sz="4400" dirty="0"/>
          </a:p>
          <a:p>
            <a:r>
              <a:rPr lang="es-CL" sz="4400" dirty="0"/>
              <a:t>Cursos Básica: </a:t>
            </a:r>
            <a:r>
              <a:rPr lang="es-CL" sz="4400" dirty="0" smtClean="0"/>
              <a:t>6. (administración interna)</a:t>
            </a:r>
            <a:endParaRPr lang="es-CL" sz="4400" dirty="0"/>
          </a:p>
          <a:p>
            <a:r>
              <a:rPr lang="es-CL" sz="4400" dirty="0"/>
              <a:t>Cursos Media: </a:t>
            </a:r>
            <a:r>
              <a:rPr lang="es-CL" sz="4400" dirty="0" smtClean="0"/>
              <a:t>6. </a:t>
            </a:r>
            <a:r>
              <a:rPr lang="es-CL" sz="4400" dirty="0"/>
              <a:t>(administración interna)</a:t>
            </a:r>
          </a:p>
          <a:p>
            <a:endParaRPr lang="es-CL" dirty="0"/>
          </a:p>
        </p:txBody>
      </p:sp>
    </p:spTree>
    <p:extLst>
      <p:ext uri="{BB962C8B-B14F-4D97-AF65-F5344CB8AC3E}">
        <p14:creationId xmlns:p14="http://schemas.microsoft.com/office/powerpoint/2010/main" val="176691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620688"/>
            <a:ext cx="7704855" cy="1399379"/>
          </a:xfrm>
        </p:spPr>
        <p:txBody>
          <a:bodyPr>
            <a:normAutofit fontScale="90000"/>
          </a:bodyPr>
          <a:lstStyle/>
          <a:p>
            <a:r>
              <a:rPr lang="es-CL" dirty="0" smtClean="0"/>
              <a:t>Lanzamiento del libro con la escritora Elizabeth </a:t>
            </a:r>
            <a:r>
              <a:rPr lang="es-CL" dirty="0" err="1" smtClean="0"/>
              <a:t>Subercaseaux</a:t>
            </a:r>
            <a:r>
              <a:rPr lang="es-CL" dirty="0" smtClean="0"/>
              <a:t> </a:t>
            </a:r>
            <a:endParaRPr lang="es-CL" dirty="0"/>
          </a:p>
        </p:txBody>
      </p:sp>
      <p:pic>
        <p:nvPicPr>
          <p:cNvPr id="4" name="Marcador de contenido 3"/>
          <p:cNvPicPr>
            <a:picLocks noGrp="1" noChangeAspect="1"/>
          </p:cNvPicPr>
          <p:nvPr>
            <p:ph idx="1"/>
          </p:nvPr>
        </p:nvPicPr>
        <p:blipFill>
          <a:blip r:embed="rId2"/>
          <a:stretch>
            <a:fillRect/>
          </a:stretch>
        </p:blipFill>
        <p:spPr>
          <a:xfrm>
            <a:off x="755575" y="1916832"/>
            <a:ext cx="7726581" cy="4392488"/>
          </a:xfrm>
          <a:prstGeom prst="rect">
            <a:avLst/>
          </a:prstGeom>
        </p:spPr>
      </p:pic>
    </p:spTree>
    <p:extLst>
      <p:ext uri="{BB962C8B-B14F-4D97-AF65-F5344CB8AC3E}">
        <p14:creationId xmlns:p14="http://schemas.microsoft.com/office/powerpoint/2010/main" val="1121162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548681"/>
            <a:ext cx="6965245" cy="792088"/>
          </a:xfrm>
        </p:spPr>
        <p:txBody>
          <a:bodyPr/>
          <a:lstStyle/>
          <a:p>
            <a:r>
              <a:rPr lang="es-CL" dirty="0" smtClean="0"/>
              <a:t>Muestra de fotografía.</a:t>
            </a:r>
            <a:endParaRPr lang="es-CL" dirty="0"/>
          </a:p>
        </p:txBody>
      </p:sp>
      <p:pic>
        <p:nvPicPr>
          <p:cNvPr id="4" name="Marcador de contenido 3"/>
          <p:cNvPicPr>
            <a:picLocks noGrp="1" noChangeAspect="1"/>
          </p:cNvPicPr>
          <p:nvPr>
            <p:ph idx="1"/>
          </p:nvPr>
        </p:nvPicPr>
        <p:blipFill>
          <a:blip r:embed="rId2"/>
          <a:stretch>
            <a:fillRect/>
          </a:stretch>
        </p:blipFill>
        <p:spPr>
          <a:xfrm>
            <a:off x="755576" y="1386833"/>
            <a:ext cx="7632848" cy="4921827"/>
          </a:xfrm>
          <a:prstGeom prst="rect">
            <a:avLst/>
          </a:prstGeom>
        </p:spPr>
      </p:pic>
    </p:spTree>
    <p:extLst>
      <p:ext uri="{BB962C8B-B14F-4D97-AF65-F5344CB8AC3E}">
        <p14:creationId xmlns:p14="http://schemas.microsoft.com/office/powerpoint/2010/main" val="203358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9058" y="620688"/>
            <a:ext cx="6965245" cy="595194"/>
          </a:xfrm>
        </p:spPr>
        <p:txBody>
          <a:bodyPr>
            <a:normAutofit fontScale="90000"/>
          </a:bodyPr>
          <a:lstStyle/>
          <a:p>
            <a:r>
              <a:rPr lang="es-CL" dirty="0" smtClean="0"/>
              <a:t>Feria Artesanal </a:t>
            </a:r>
            <a:endParaRPr lang="es-CL" dirty="0"/>
          </a:p>
        </p:txBody>
      </p:sp>
      <p:pic>
        <p:nvPicPr>
          <p:cNvPr id="8" name="Marcador de contenido 7"/>
          <p:cNvPicPr>
            <a:picLocks noGrp="1" noChangeAspect="1"/>
          </p:cNvPicPr>
          <p:nvPr>
            <p:ph idx="1"/>
          </p:nvPr>
        </p:nvPicPr>
        <p:blipFill>
          <a:blip r:embed="rId2"/>
          <a:stretch>
            <a:fillRect/>
          </a:stretch>
        </p:blipFill>
        <p:spPr>
          <a:xfrm>
            <a:off x="755576" y="1215882"/>
            <a:ext cx="7704856" cy="5050574"/>
          </a:xfrm>
          <a:prstGeom prst="rect">
            <a:avLst/>
          </a:prstGeom>
        </p:spPr>
      </p:pic>
    </p:spTree>
    <p:extLst>
      <p:ext uri="{BB962C8B-B14F-4D97-AF65-F5344CB8AC3E}">
        <p14:creationId xmlns:p14="http://schemas.microsoft.com/office/powerpoint/2010/main" val="3002798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5257" y="620688"/>
            <a:ext cx="7632848" cy="1202485"/>
          </a:xfrm>
        </p:spPr>
        <p:txBody>
          <a:bodyPr>
            <a:normAutofit fontScale="90000"/>
          </a:bodyPr>
          <a:lstStyle/>
          <a:p>
            <a:r>
              <a:rPr lang="es-CL" dirty="0" smtClean="0"/>
              <a:t>Feria cultural y gastronómica de Inglés </a:t>
            </a:r>
            <a:endParaRPr lang="es-CL" dirty="0"/>
          </a:p>
        </p:txBody>
      </p:sp>
      <p:pic>
        <p:nvPicPr>
          <p:cNvPr id="4" name="Marcador de contenido 3"/>
          <p:cNvPicPr>
            <a:picLocks noGrp="1" noChangeAspect="1"/>
          </p:cNvPicPr>
          <p:nvPr>
            <p:ph idx="1"/>
          </p:nvPr>
        </p:nvPicPr>
        <p:blipFill>
          <a:blip r:embed="rId2"/>
          <a:stretch>
            <a:fillRect/>
          </a:stretch>
        </p:blipFill>
        <p:spPr>
          <a:xfrm>
            <a:off x="745256" y="1823173"/>
            <a:ext cx="7787183" cy="4485487"/>
          </a:xfrm>
          <a:prstGeom prst="rect">
            <a:avLst/>
          </a:prstGeom>
        </p:spPr>
      </p:pic>
    </p:spTree>
    <p:extLst>
      <p:ext uri="{BB962C8B-B14F-4D97-AF65-F5344CB8AC3E}">
        <p14:creationId xmlns:p14="http://schemas.microsoft.com/office/powerpoint/2010/main" val="1445035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548680"/>
            <a:ext cx="7776863" cy="1202485"/>
          </a:xfrm>
        </p:spPr>
        <p:txBody>
          <a:bodyPr>
            <a:normAutofit fontScale="90000"/>
          </a:bodyPr>
          <a:lstStyle/>
          <a:p>
            <a:r>
              <a:rPr lang="es-CL" dirty="0" smtClean="0"/>
              <a:t>Ultimo día y despedida generación 2019</a:t>
            </a:r>
            <a:endParaRPr lang="es-CL" dirty="0"/>
          </a:p>
        </p:txBody>
      </p:sp>
      <p:pic>
        <p:nvPicPr>
          <p:cNvPr id="4" name="Marcador de contenido 3"/>
          <p:cNvPicPr>
            <a:picLocks noGrp="1" noChangeAspect="1"/>
          </p:cNvPicPr>
          <p:nvPr>
            <p:ph idx="1"/>
          </p:nvPr>
        </p:nvPicPr>
        <p:blipFill>
          <a:blip r:embed="rId2"/>
          <a:stretch>
            <a:fillRect/>
          </a:stretch>
        </p:blipFill>
        <p:spPr>
          <a:xfrm>
            <a:off x="683568" y="2014169"/>
            <a:ext cx="7776864" cy="4231573"/>
          </a:xfrm>
          <a:prstGeom prst="rect">
            <a:avLst/>
          </a:prstGeom>
        </p:spPr>
      </p:pic>
    </p:spTree>
    <p:extLst>
      <p:ext uri="{BB962C8B-B14F-4D97-AF65-F5344CB8AC3E}">
        <p14:creationId xmlns:p14="http://schemas.microsoft.com/office/powerpoint/2010/main" val="1837701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Otras acciones</a:t>
            </a:r>
            <a:endParaRPr lang="es-CL" dirty="0"/>
          </a:p>
        </p:txBody>
      </p:sp>
      <p:sp>
        <p:nvSpPr>
          <p:cNvPr id="3" name="Marcador de contenido 2"/>
          <p:cNvSpPr>
            <a:spLocks noGrp="1"/>
          </p:cNvSpPr>
          <p:nvPr>
            <p:ph idx="1"/>
          </p:nvPr>
        </p:nvSpPr>
        <p:spPr>
          <a:xfrm>
            <a:off x="683568" y="1772816"/>
            <a:ext cx="7704856" cy="4464495"/>
          </a:xfrm>
        </p:spPr>
        <p:txBody>
          <a:bodyPr>
            <a:normAutofit fontScale="85000" lnSpcReduction="20000"/>
          </a:bodyPr>
          <a:lstStyle/>
          <a:p>
            <a:r>
              <a:rPr lang="es-CL" dirty="0" smtClean="0"/>
              <a:t>Cambio de todas las luminarias de pasillos y salas por LED. </a:t>
            </a:r>
          </a:p>
          <a:p>
            <a:r>
              <a:rPr lang="es-CL" dirty="0" smtClean="0"/>
              <a:t>Domo actualmente funcionando como sala taller. </a:t>
            </a:r>
          </a:p>
          <a:p>
            <a:r>
              <a:rPr lang="es-CL" dirty="0" smtClean="0"/>
              <a:t>Eliminamos el uso de teléfonos celulares durante las clases, resultado: disminución a “cero” de casos de convivencia escolar, burlas y acoso por redes sociales.</a:t>
            </a:r>
          </a:p>
          <a:p>
            <a:r>
              <a:rPr lang="es-CL" dirty="0" smtClean="0"/>
              <a:t>Este año se entrega de manera gratuita a los alumnos de 4, 6 y II EM de libro Proyecto Clave del centro de medición “Mide UC” y Editorial SM  (Lenguaje, Matemáticas y Ciencias)  ($3.0046.000)</a:t>
            </a:r>
          </a:p>
          <a:p>
            <a:r>
              <a:rPr lang="es-CL" dirty="0" smtClean="0"/>
              <a:t>Durante este año se aplicara una prueba de progreso a los alumnos de 3, 5, 7 y I EM en conjunto con la asesoría en medición de los aprendizajes y estrategias de mejora. ($2.520.000).</a:t>
            </a:r>
          </a:p>
          <a:p>
            <a:r>
              <a:rPr lang="es-CL" dirty="0" smtClean="0"/>
              <a:t>En ingles en los cursos 4, 8, II EM se aplicara una evaluación de nivel basado en los exámenes internacionales según el marco común europeo, a cargo de la editorial B&amp;B y de Oxford </a:t>
            </a:r>
            <a:r>
              <a:rPr lang="es-CL" dirty="0" err="1" smtClean="0"/>
              <a:t>University</a:t>
            </a:r>
            <a:r>
              <a:rPr lang="es-CL" dirty="0" smtClean="0"/>
              <a:t> Press. ($2.500.000)</a:t>
            </a:r>
            <a:endParaRPr lang="es-CL" dirty="0"/>
          </a:p>
        </p:txBody>
      </p:sp>
    </p:spTree>
    <p:extLst>
      <p:ext uri="{BB962C8B-B14F-4D97-AF65-F5344CB8AC3E}">
        <p14:creationId xmlns:p14="http://schemas.microsoft.com/office/powerpoint/2010/main" val="15561261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CL" dirty="0" smtClean="0"/>
              <a:t>Nuevo </a:t>
            </a:r>
            <a:r>
              <a:rPr lang="es-CL" dirty="0"/>
              <a:t>M</a:t>
            </a:r>
            <a:r>
              <a:rPr lang="es-CL" dirty="0" smtClean="0"/>
              <a:t>anual de Convivencia </a:t>
            </a:r>
            <a:r>
              <a:rPr lang="es-CL" dirty="0"/>
              <a:t>E</a:t>
            </a:r>
            <a:r>
              <a:rPr lang="es-CL" dirty="0" smtClean="0"/>
              <a:t>scolar 2020</a:t>
            </a:r>
            <a:endParaRPr lang="es-CL" dirty="0"/>
          </a:p>
        </p:txBody>
      </p:sp>
      <p:sp>
        <p:nvSpPr>
          <p:cNvPr id="3" name="2 Marcador de contenido"/>
          <p:cNvSpPr>
            <a:spLocks noGrp="1"/>
          </p:cNvSpPr>
          <p:nvPr>
            <p:ph idx="1"/>
          </p:nvPr>
        </p:nvSpPr>
        <p:spPr/>
        <p:txBody>
          <a:bodyPr>
            <a:normAutofit fontScale="92500" lnSpcReduction="20000"/>
          </a:bodyPr>
          <a:lstStyle/>
          <a:p>
            <a:pPr marL="114300" indent="0">
              <a:buNone/>
            </a:pPr>
            <a:r>
              <a:rPr lang="es-ES" b="1" dirty="0"/>
              <a:t> </a:t>
            </a:r>
          </a:p>
          <a:p>
            <a:pPr marL="114300" indent="0">
              <a:buNone/>
            </a:pPr>
            <a:r>
              <a:rPr lang="es-ES" sz="2800" dirty="0" smtClean="0"/>
              <a:t>Nuevo reglamento </a:t>
            </a:r>
            <a:r>
              <a:rPr lang="es-ES" sz="2800" dirty="0"/>
              <a:t>Interno en proceso de </a:t>
            </a:r>
            <a:r>
              <a:rPr lang="es-ES" sz="2800" dirty="0" smtClean="0"/>
              <a:t>publicación.</a:t>
            </a:r>
            <a:endParaRPr lang="es-ES" sz="2800" dirty="0"/>
          </a:p>
          <a:p>
            <a:pPr marL="114300" indent="0">
              <a:buNone/>
            </a:pPr>
            <a:r>
              <a:rPr lang="es-ES" sz="2800" dirty="0"/>
              <a:t>•	Uso responsable de la tecnología</a:t>
            </a:r>
          </a:p>
          <a:p>
            <a:pPr marL="114300" indent="0">
              <a:buNone/>
            </a:pPr>
            <a:r>
              <a:rPr lang="es-ES" sz="2800" dirty="0"/>
              <a:t>•	Atrasos</a:t>
            </a:r>
          </a:p>
          <a:p>
            <a:pPr marL="114300" indent="0">
              <a:buNone/>
            </a:pPr>
            <a:r>
              <a:rPr lang="es-ES" sz="2800" dirty="0"/>
              <a:t>•	Retiros y salidas</a:t>
            </a:r>
          </a:p>
          <a:p>
            <a:pPr marL="114300" indent="0">
              <a:buNone/>
            </a:pPr>
            <a:r>
              <a:rPr lang="es-ES" sz="2800" dirty="0"/>
              <a:t>•	Inasistencia</a:t>
            </a:r>
          </a:p>
          <a:p>
            <a:pPr marL="114300" indent="0">
              <a:buNone/>
            </a:pPr>
            <a:r>
              <a:rPr lang="es-ES" sz="2800" dirty="0"/>
              <a:t>•	Presentación personal</a:t>
            </a:r>
          </a:p>
          <a:p>
            <a:pPr marL="114300" indent="0">
              <a:buNone/>
            </a:pPr>
            <a:r>
              <a:rPr lang="es-ES" sz="2800" dirty="0"/>
              <a:t>•	Faltas</a:t>
            </a:r>
            <a:endParaRPr lang="es-CL" sz="2800" dirty="0"/>
          </a:p>
        </p:txBody>
      </p:sp>
    </p:spTree>
    <p:extLst>
      <p:ext uri="{BB962C8B-B14F-4D97-AF65-F5344CB8AC3E}">
        <p14:creationId xmlns:p14="http://schemas.microsoft.com/office/powerpoint/2010/main" val="605188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260648"/>
            <a:ext cx="7620000" cy="1143000"/>
          </a:xfrm>
        </p:spPr>
        <p:txBody>
          <a:bodyPr>
            <a:normAutofit fontScale="90000"/>
          </a:bodyPr>
          <a:lstStyle/>
          <a:p>
            <a:pPr algn="ctr"/>
            <a:r>
              <a:rPr lang="es-CL" sz="3600" dirty="0" smtClean="0"/>
              <a:t/>
            </a:r>
            <a:br>
              <a:rPr lang="es-CL" sz="3600" dirty="0" smtClean="0"/>
            </a:br>
            <a:r>
              <a:rPr lang="es-CL" sz="3600" dirty="0"/>
              <a:t/>
            </a:r>
            <a:br>
              <a:rPr lang="es-CL" sz="3600" dirty="0"/>
            </a:br>
            <a:r>
              <a:rPr lang="es-CL" sz="3200" dirty="0" smtClean="0"/>
              <a:t>PROGRAMA </a:t>
            </a:r>
            <a:r>
              <a:rPr lang="es-CL" sz="3200" dirty="0"/>
              <a:t>DE SUSTENTABILIDAD</a:t>
            </a:r>
            <a:br>
              <a:rPr lang="es-CL" sz="3200" dirty="0"/>
            </a:br>
            <a:r>
              <a:rPr lang="es-CL" sz="3200" dirty="0"/>
              <a:t>2020</a:t>
            </a:r>
            <a:r>
              <a:rPr lang="es-CL" dirty="0"/>
              <a:t/>
            </a:r>
            <a:br>
              <a:rPr lang="es-CL" dirty="0"/>
            </a:br>
            <a:endParaRPr lang="es-CL" dirty="0"/>
          </a:p>
        </p:txBody>
      </p:sp>
      <p:sp>
        <p:nvSpPr>
          <p:cNvPr id="3" name="Marcador de contenido 2"/>
          <p:cNvSpPr>
            <a:spLocks noGrp="1"/>
          </p:cNvSpPr>
          <p:nvPr>
            <p:ph idx="1"/>
          </p:nvPr>
        </p:nvSpPr>
        <p:spPr>
          <a:xfrm>
            <a:off x="755576" y="1403648"/>
            <a:ext cx="7632848" cy="4761656"/>
          </a:xfrm>
        </p:spPr>
        <p:txBody>
          <a:bodyPr>
            <a:normAutofit fontScale="92500" lnSpcReduction="20000"/>
          </a:bodyPr>
          <a:lstStyle/>
          <a:p>
            <a:r>
              <a:rPr lang="es-ES" sz="2800" dirty="0"/>
              <a:t>Este año nuestro colegio asume un gran compromiso con el medio ambiente</a:t>
            </a:r>
            <a:r>
              <a:rPr lang="es-ES" sz="2800" dirty="0" smtClean="0"/>
              <a:t>.</a:t>
            </a:r>
          </a:p>
          <a:p>
            <a:endParaRPr lang="es-ES" sz="2800" dirty="0"/>
          </a:p>
          <a:p>
            <a:endParaRPr lang="es-ES" sz="2800" dirty="0" smtClean="0"/>
          </a:p>
          <a:p>
            <a:endParaRPr lang="es-ES" sz="2800" dirty="0"/>
          </a:p>
          <a:p>
            <a:endParaRPr lang="es-ES" sz="2800" dirty="0" smtClean="0"/>
          </a:p>
          <a:p>
            <a:endParaRPr lang="es-ES" sz="2800" dirty="0"/>
          </a:p>
          <a:p>
            <a:endParaRPr lang="es-ES" sz="2800" dirty="0" smtClean="0"/>
          </a:p>
          <a:p>
            <a:endParaRPr lang="es-ES" sz="2800" dirty="0"/>
          </a:p>
          <a:p>
            <a:r>
              <a:rPr lang="es-ES" sz="2800" dirty="0"/>
              <a:t>Nuestra meta: Obtener el sello verde.</a:t>
            </a:r>
          </a:p>
          <a:p>
            <a:r>
              <a:rPr lang="es-ES" sz="2800" dirty="0"/>
              <a:t>Para lograrlo queremos invitar a toda la comunidad escolar a formar parte de nuestra eco brigada.</a:t>
            </a:r>
          </a:p>
          <a:p>
            <a:endParaRPr lang="es-CL" dirty="0"/>
          </a:p>
        </p:txBody>
      </p:sp>
      <p:pic>
        <p:nvPicPr>
          <p:cNvPr id="4" name="Imagen 3" descr="Macintosh HDk´:Users:GonBalmaceda:Desktop:sustentabilidad:images.jpg"/>
          <p:cNvPicPr/>
          <p:nvPr/>
        </p:nvPicPr>
        <p:blipFill>
          <a:blip r:embed="rId2">
            <a:extLst>
              <a:ext uri="{28A0092B-C50C-407E-A947-70E740481C1C}">
                <a14:useLocalDpi xmlns:a14="http://schemas.microsoft.com/office/drawing/2010/main" val="0"/>
              </a:ext>
            </a:extLst>
          </a:blip>
          <a:srcRect/>
          <a:stretch>
            <a:fillRect/>
          </a:stretch>
        </p:blipFill>
        <p:spPr bwMode="auto">
          <a:xfrm>
            <a:off x="2736850" y="2348880"/>
            <a:ext cx="3670300" cy="2209800"/>
          </a:xfrm>
          <a:prstGeom prst="rect">
            <a:avLst/>
          </a:prstGeom>
          <a:noFill/>
          <a:ln>
            <a:noFill/>
          </a:ln>
        </p:spPr>
      </p:pic>
    </p:spTree>
    <p:extLst>
      <p:ext uri="{BB962C8B-B14F-4D97-AF65-F5344CB8AC3E}">
        <p14:creationId xmlns:p14="http://schemas.microsoft.com/office/powerpoint/2010/main" val="4218670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L" sz="3200" dirty="0" smtClean="0"/>
              <a:t>REGLAMENTO DE EVALUACIÓN, DECRETO 67</a:t>
            </a:r>
            <a:endParaRPr lang="es-CL" sz="3200" dirty="0"/>
          </a:p>
        </p:txBody>
      </p:sp>
      <p:sp>
        <p:nvSpPr>
          <p:cNvPr id="8" name="7 Marcador de contenido"/>
          <p:cNvSpPr>
            <a:spLocks noGrp="1"/>
          </p:cNvSpPr>
          <p:nvPr>
            <p:ph idx="1"/>
          </p:nvPr>
        </p:nvSpPr>
        <p:spPr>
          <a:xfrm>
            <a:off x="827584" y="2020066"/>
            <a:ext cx="7560840" cy="4625357"/>
          </a:xfrm>
        </p:spPr>
        <p:txBody>
          <a:bodyPr>
            <a:normAutofit fontScale="92500" lnSpcReduction="20000"/>
          </a:bodyPr>
          <a:lstStyle/>
          <a:p>
            <a:pPr algn="just"/>
            <a:r>
              <a:rPr lang="es-ES" dirty="0"/>
              <a:t>El </a:t>
            </a:r>
            <a:r>
              <a:rPr lang="es-ES" dirty="0" smtClean="0"/>
              <a:t>proceso </a:t>
            </a:r>
            <a:r>
              <a:rPr lang="es-ES" dirty="0"/>
              <a:t>sobre la promoción de los estudiantes </a:t>
            </a:r>
            <a:r>
              <a:rPr lang="es-ES" dirty="0" smtClean="0"/>
              <a:t>del 67/2018 </a:t>
            </a:r>
            <a:r>
              <a:rPr lang="es-ES" dirty="0"/>
              <a:t>se basa en el tránsito desde la repitencia automática a la repitencia entendida como medida </a:t>
            </a:r>
            <a:r>
              <a:rPr lang="es-ES" dirty="0" smtClean="0"/>
              <a:t>excepcional. </a:t>
            </a:r>
            <a:endParaRPr lang="es-ES" dirty="0"/>
          </a:p>
          <a:p>
            <a:pPr algn="just"/>
            <a:r>
              <a:rPr lang="es-ES" dirty="0" smtClean="0"/>
              <a:t>Esto </a:t>
            </a:r>
            <a:r>
              <a:rPr lang="es-ES" dirty="0"/>
              <a:t>no implica la eliminación de la repitencia, sino que se pretende que sea la última alternativa y que la toma de decisión respecto de la promoción o repitencia sea un proceso deliberativo de carácter pedagógico que considere diversas variables, de modo que dicha decisión se tome sobre la base de una mirada integral y contextual de los estudiantes. </a:t>
            </a:r>
            <a:endParaRPr lang="es-CL" dirty="0"/>
          </a:p>
          <a:p>
            <a:pPr algn="just"/>
            <a:r>
              <a:rPr lang="es-CL" dirty="0" smtClean="0"/>
              <a:t>Se mantiene la aprobación de un año académico con una asignatura deficiente (3.9) y promedio general 4,5 y con dos asignaturas deficientes y promedio general de 5.0 de 1° básico a IV EM.</a:t>
            </a:r>
            <a:endParaRPr lang="es-CL" dirty="0"/>
          </a:p>
        </p:txBody>
      </p:sp>
    </p:spTree>
    <p:extLst>
      <p:ext uri="{BB962C8B-B14F-4D97-AF65-F5344CB8AC3E}">
        <p14:creationId xmlns:p14="http://schemas.microsoft.com/office/powerpoint/2010/main" val="3988244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L" sz="3200" dirty="0"/>
              <a:t>REGLAMENTO DE EVALUACIÓN, DECRETO 67</a:t>
            </a:r>
          </a:p>
        </p:txBody>
      </p:sp>
      <p:sp>
        <p:nvSpPr>
          <p:cNvPr id="8" name="7 Marcador de contenido"/>
          <p:cNvSpPr>
            <a:spLocks noGrp="1"/>
          </p:cNvSpPr>
          <p:nvPr>
            <p:ph idx="1"/>
          </p:nvPr>
        </p:nvSpPr>
        <p:spPr>
          <a:xfrm>
            <a:off x="683568" y="1844824"/>
            <a:ext cx="7776864" cy="4555976"/>
          </a:xfrm>
        </p:spPr>
        <p:txBody>
          <a:bodyPr>
            <a:normAutofit fontScale="92500" lnSpcReduction="10000"/>
          </a:bodyPr>
          <a:lstStyle/>
          <a:p>
            <a:pPr marL="114300" indent="0" algn="just">
              <a:buNone/>
            </a:pPr>
            <a:r>
              <a:rPr lang="es-CL" dirty="0"/>
              <a:t>Los estudiantes no podrán ser eximidos de ninguna asignatura del Plan de Estudio. No obstante lo anterior, en el caso que un estudiante lo requiera el establecimiento implementará la diversificación pertinente en las actividades de aprendizaje y/o procesos de evaluación de las asignaturas. </a:t>
            </a:r>
            <a:endParaRPr lang="es-CL" dirty="0" smtClean="0"/>
          </a:p>
          <a:p>
            <a:pPr marL="114300" indent="0" algn="just">
              <a:buNone/>
            </a:pPr>
            <a:r>
              <a:rPr lang="es-CL" dirty="0" smtClean="0"/>
              <a:t>Así mismo , es que a partir de este año, se eliminan los exámenes de fin de año. </a:t>
            </a:r>
          </a:p>
          <a:p>
            <a:pPr marL="114300" indent="0" algn="just">
              <a:buNone/>
            </a:pPr>
            <a:r>
              <a:rPr lang="es-CL" dirty="0" smtClean="0"/>
              <a:t>Cada asignatura según la cantidad de horas semanales destinará una ponderación para cada evaluación así sea formativa o sumativa. </a:t>
            </a:r>
          </a:p>
          <a:p>
            <a:pPr marL="114300" indent="0" algn="just">
              <a:buNone/>
            </a:pPr>
            <a:r>
              <a:rPr lang="es-CL" dirty="0" smtClean="0"/>
              <a:t>Este porcentaje quedara declarado en el nuevo reglamento de evaluación y promoción y será publicado la ultima semana de marzo del 2020.</a:t>
            </a:r>
            <a:endParaRPr lang="es-CL" dirty="0"/>
          </a:p>
          <a:p>
            <a:endParaRPr lang="es-CL" dirty="0"/>
          </a:p>
        </p:txBody>
      </p:sp>
    </p:spTree>
    <p:extLst>
      <p:ext uri="{BB962C8B-B14F-4D97-AF65-F5344CB8AC3E}">
        <p14:creationId xmlns:p14="http://schemas.microsoft.com/office/powerpoint/2010/main" val="2298472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404664"/>
            <a:ext cx="3888432" cy="710952"/>
          </a:xfrm>
        </p:spPr>
        <p:txBody>
          <a:bodyPr>
            <a:normAutofit/>
          </a:bodyPr>
          <a:lstStyle/>
          <a:p>
            <a:r>
              <a:rPr lang="es-CL" sz="3600" dirty="0" smtClean="0"/>
              <a:t>ESCENARIO 2019</a:t>
            </a:r>
            <a:endParaRPr lang="es-CL" sz="3600" dirty="0"/>
          </a:p>
        </p:txBody>
      </p:sp>
      <p:sp>
        <p:nvSpPr>
          <p:cNvPr id="3" name="2 Marcador de contenido"/>
          <p:cNvSpPr>
            <a:spLocks noGrp="1"/>
          </p:cNvSpPr>
          <p:nvPr>
            <p:ph idx="1"/>
          </p:nvPr>
        </p:nvSpPr>
        <p:spPr>
          <a:xfrm>
            <a:off x="683568" y="1115616"/>
            <a:ext cx="7776864" cy="5152179"/>
          </a:xfrm>
        </p:spPr>
        <p:txBody>
          <a:bodyPr>
            <a:normAutofit fontScale="55000" lnSpcReduction="20000"/>
          </a:bodyPr>
          <a:lstStyle/>
          <a:p>
            <a:r>
              <a:rPr lang="es-CL" sz="4600" dirty="0" smtClean="0"/>
              <a:t>Iniciamos el año con el lugar N° 1 PSU colegios subvencionados de la Región de Valparaíso.</a:t>
            </a:r>
          </a:p>
          <a:p>
            <a:r>
              <a:rPr lang="es-CL" sz="4600" dirty="0" smtClean="0"/>
              <a:t>Lugar N° 15 nacional de colegios Subvencionados. </a:t>
            </a:r>
          </a:p>
          <a:p>
            <a:r>
              <a:rPr lang="es-CL" sz="4600" dirty="0" smtClean="0"/>
              <a:t>Colegio inicia el año 2019 con una adecuada regularización administrativa y académica.  </a:t>
            </a:r>
          </a:p>
          <a:p>
            <a:r>
              <a:rPr lang="es-CL" sz="4600" dirty="0" smtClean="0"/>
              <a:t>Agencia de la calidad entrega la categoría del desempeño  Enseñanza Media nivel Alto y Enseñanza Básica Nivel Medio. </a:t>
            </a:r>
            <a:endParaRPr lang="es-CL" sz="4600" dirty="0"/>
          </a:p>
          <a:p>
            <a:r>
              <a:rPr lang="es-CL" sz="4600" dirty="0" smtClean="0"/>
              <a:t>Permanente reuniones de evaluación y seguimiento por asignatura, informes semestrales de % en cobertura curricular</a:t>
            </a:r>
            <a:r>
              <a:rPr lang="es-CL" sz="4600" dirty="0"/>
              <a:t> </a:t>
            </a:r>
            <a:r>
              <a:rPr lang="es-CL" sz="4600" dirty="0" smtClean="0"/>
              <a:t>a cargo de coordinación académica.</a:t>
            </a:r>
          </a:p>
          <a:p>
            <a:r>
              <a:rPr lang="es-CL" sz="4600" dirty="0" smtClean="0"/>
              <a:t>Considerando la incertidumbre del movimiento social a partir del 18 de octubre, concluimos un año en los tiempos establecidos a comienzos del 2019.</a:t>
            </a:r>
          </a:p>
          <a:p>
            <a:endParaRPr lang="es-CL" sz="4600" dirty="0"/>
          </a:p>
          <a:p>
            <a:endParaRPr lang="es-CL" dirty="0"/>
          </a:p>
        </p:txBody>
      </p:sp>
    </p:spTree>
    <p:extLst>
      <p:ext uri="{BB962C8B-B14F-4D97-AF65-F5344CB8AC3E}">
        <p14:creationId xmlns:p14="http://schemas.microsoft.com/office/powerpoint/2010/main" val="1622216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2" y="817582"/>
            <a:ext cx="6965245" cy="1202485"/>
          </a:xfrm>
        </p:spPr>
        <p:txBody>
          <a:bodyPr>
            <a:normAutofit/>
          </a:bodyPr>
          <a:lstStyle/>
          <a:p>
            <a:pPr algn="ctr"/>
            <a:r>
              <a:rPr lang="es-CL" sz="3200" dirty="0"/>
              <a:t>REGLAMENTO DE EVALUACIÓN, DECRETO 67</a:t>
            </a:r>
          </a:p>
        </p:txBody>
      </p:sp>
      <p:sp>
        <p:nvSpPr>
          <p:cNvPr id="8" name="7 Marcador de contenido"/>
          <p:cNvSpPr>
            <a:spLocks noGrp="1"/>
          </p:cNvSpPr>
          <p:nvPr>
            <p:ph idx="1"/>
          </p:nvPr>
        </p:nvSpPr>
        <p:spPr>
          <a:xfrm>
            <a:off x="0" y="1600200"/>
            <a:ext cx="8460432" cy="4800600"/>
          </a:xfrm>
        </p:spPr>
        <p:txBody>
          <a:bodyPr>
            <a:normAutofit/>
          </a:bodyPr>
          <a:lstStyle/>
          <a:p>
            <a:endParaRPr lang="es-CL" dirty="0" smtClean="0"/>
          </a:p>
          <a:p>
            <a:endParaRPr lang="es-CL" dirty="0"/>
          </a:p>
          <a:p>
            <a:endParaRPr lang="es-CL" dirty="0" smtClean="0"/>
          </a:p>
          <a:p>
            <a:endParaRPr lang="es-CL" dirty="0"/>
          </a:p>
          <a:p>
            <a:endParaRPr lang="es-CL" dirty="0"/>
          </a:p>
        </p:txBody>
      </p:sp>
      <p:sp>
        <p:nvSpPr>
          <p:cNvPr id="3" name="Rectángulo 2"/>
          <p:cNvSpPr/>
          <p:nvPr/>
        </p:nvSpPr>
        <p:spPr>
          <a:xfrm>
            <a:off x="725217" y="2020067"/>
            <a:ext cx="7704856" cy="4154984"/>
          </a:xfrm>
          <a:prstGeom prst="rect">
            <a:avLst/>
          </a:prstGeom>
        </p:spPr>
        <p:txBody>
          <a:bodyPr wrap="square">
            <a:spAutoFit/>
          </a:bodyPr>
          <a:lstStyle/>
          <a:p>
            <a:pPr marL="114300" indent="0" algn="ctr">
              <a:buNone/>
            </a:pPr>
            <a:r>
              <a:rPr lang="es-CL" sz="2400" dirty="0" smtClean="0"/>
              <a:t>Evaluación Formativa </a:t>
            </a:r>
          </a:p>
          <a:p>
            <a:pPr marL="114300" indent="0" algn="just">
              <a:buNone/>
            </a:pPr>
            <a:r>
              <a:rPr lang="es-CL" sz="2400" dirty="0" smtClean="0"/>
              <a:t>El </a:t>
            </a:r>
            <a:r>
              <a:rPr lang="es-CL" sz="2400" dirty="0"/>
              <a:t>propósito primordial </a:t>
            </a:r>
            <a:r>
              <a:rPr lang="es-CL" sz="2400" dirty="0" smtClean="0"/>
              <a:t>es </a:t>
            </a:r>
            <a:r>
              <a:rPr lang="es-CL" sz="2400" dirty="0"/>
              <a:t>diagnosticar y monitorear el proceso de aprendizaje de los estudiantes, es decir cuando la evidencia de su desempeño se obtiene, interpreta y usa por docentes y estudiantes para tomar decisiones acerca de los siguientes pasos para avanzar en el proceso de enseñanza-aprendizaje. </a:t>
            </a:r>
          </a:p>
          <a:p>
            <a:pPr marL="114300" indent="0" algn="just">
              <a:buNone/>
            </a:pPr>
            <a:r>
              <a:rPr lang="es-CL" sz="2400" dirty="0"/>
              <a:t>En ese sentido, </a:t>
            </a:r>
            <a:r>
              <a:rPr lang="es-CL" sz="2400" dirty="0" smtClean="0"/>
              <a:t>permite </a:t>
            </a:r>
            <a:r>
              <a:rPr lang="es-CL" sz="2400" dirty="0"/>
              <a:t>identificar el lugar en el que se encuentra el estudiante en su trayectoria hacia el logro de los aprendizajes y las necesidades que serían importantes de abordar en este proceso. </a:t>
            </a:r>
          </a:p>
        </p:txBody>
      </p:sp>
    </p:spTree>
    <p:extLst>
      <p:ext uri="{BB962C8B-B14F-4D97-AF65-F5344CB8AC3E}">
        <p14:creationId xmlns:p14="http://schemas.microsoft.com/office/powerpoint/2010/main" val="2228122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692696"/>
            <a:ext cx="4752528" cy="850106"/>
          </a:xfrm>
        </p:spPr>
        <p:txBody>
          <a:bodyPr>
            <a:normAutofit/>
          </a:bodyPr>
          <a:lstStyle/>
          <a:p>
            <a:r>
              <a:rPr lang="es-CL" dirty="0" smtClean="0"/>
              <a:t>Metas 2020- 21	</a:t>
            </a:r>
            <a:endParaRPr lang="es-CL" dirty="0"/>
          </a:p>
        </p:txBody>
      </p:sp>
      <p:sp>
        <p:nvSpPr>
          <p:cNvPr id="3" name="2 Marcador de contenido"/>
          <p:cNvSpPr>
            <a:spLocks noGrp="1"/>
          </p:cNvSpPr>
          <p:nvPr>
            <p:ph idx="1"/>
          </p:nvPr>
        </p:nvSpPr>
        <p:spPr>
          <a:xfrm>
            <a:off x="683568" y="1542802"/>
            <a:ext cx="7704856" cy="4612315"/>
          </a:xfrm>
        </p:spPr>
        <p:txBody>
          <a:bodyPr>
            <a:normAutofit fontScale="62500" lnSpcReduction="20000"/>
          </a:bodyPr>
          <a:lstStyle/>
          <a:p>
            <a:r>
              <a:rPr lang="es-CL" sz="4400" dirty="0" smtClean="0"/>
              <a:t>Mantener los resultados de la categoría del desempeño en enseñanza Media.</a:t>
            </a:r>
          </a:p>
          <a:p>
            <a:r>
              <a:rPr lang="es-CL" sz="4400" dirty="0"/>
              <a:t>Mejora en </a:t>
            </a:r>
            <a:r>
              <a:rPr lang="es-CL" sz="4400" dirty="0" smtClean="0"/>
              <a:t>la categoría del desempeño en enseñanza básica de medio a Alto. </a:t>
            </a:r>
          </a:p>
          <a:p>
            <a:r>
              <a:rPr lang="es-CL" sz="4400" dirty="0">
                <a:solidFill>
                  <a:schemeClr val="dk1"/>
                </a:solidFill>
              </a:rPr>
              <a:t>Asegurar en cada asignatura una efectiva planificación y evaluación </a:t>
            </a:r>
            <a:r>
              <a:rPr lang="es-CL" sz="4400" dirty="0" smtClean="0">
                <a:solidFill>
                  <a:schemeClr val="dk1"/>
                </a:solidFill>
              </a:rPr>
              <a:t>diversificada con aplicación de decreto 67.</a:t>
            </a:r>
            <a:endParaRPr lang="es-CL" sz="4400" dirty="0"/>
          </a:p>
          <a:p>
            <a:r>
              <a:rPr lang="es-CL" sz="4400" dirty="0" smtClean="0"/>
              <a:t>Mantener los resultados de satisfacción interna. (clima laboral y convivencia escolar) </a:t>
            </a:r>
          </a:p>
          <a:p>
            <a:r>
              <a:rPr lang="es-CL" sz="4400" dirty="0" smtClean="0"/>
              <a:t>Consolidad el proyecto a 4 años con SM y B&amp;B.</a:t>
            </a:r>
          </a:p>
          <a:p>
            <a:endParaRPr lang="es-CL" sz="4400" dirty="0"/>
          </a:p>
          <a:p>
            <a:endParaRPr lang="es-CL" sz="4400" dirty="0" smtClean="0"/>
          </a:p>
          <a:p>
            <a:endParaRPr lang="es-CL" sz="2000" dirty="0" smtClean="0"/>
          </a:p>
          <a:p>
            <a:endParaRPr lang="es-CL" dirty="0"/>
          </a:p>
        </p:txBody>
      </p:sp>
    </p:spTree>
    <p:extLst>
      <p:ext uri="{BB962C8B-B14F-4D97-AF65-F5344CB8AC3E}">
        <p14:creationId xmlns:p14="http://schemas.microsoft.com/office/powerpoint/2010/main" val="2540577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NUESTRO SUEÑO</a:t>
            </a:r>
            <a:endParaRPr lang="es-CL" dirty="0"/>
          </a:p>
        </p:txBody>
      </p:sp>
      <p:pic>
        <p:nvPicPr>
          <p:cNvPr id="4" name="Marcador de contenido 3"/>
          <p:cNvPicPr>
            <a:picLocks noGrp="1" noChangeAspect="1"/>
          </p:cNvPicPr>
          <p:nvPr>
            <p:ph idx="1"/>
          </p:nvPr>
        </p:nvPicPr>
        <p:blipFill>
          <a:blip r:embed="rId2"/>
          <a:stretch>
            <a:fillRect/>
          </a:stretch>
        </p:blipFill>
        <p:spPr>
          <a:xfrm>
            <a:off x="755576" y="1848757"/>
            <a:ext cx="7632848" cy="4421783"/>
          </a:xfrm>
          <a:prstGeom prst="rect">
            <a:avLst/>
          </a:prstGeom>
        </p:spPr>
      </p:pic>
    </p:spTree>
    <p:extLst>
      <p:ext uri="{BB962C8B-B14F-4D97-AF65-F5344CB8AC3E}">
        <p14:creationId xmlns:p14="http://schemas.microsoft.com/office/powerpoint/2010/main" val="2105668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755576" y="547068"/>
            <a:ext cx="7704856" cy="5688631"/>
          </a:xfrm>
          <a:prstGeom prst="rect">
            <a:avLst/>
          </a:prstGeom>
        </p:spPr>
      </p:pic>
    </p:spTree>
    <p:extLst>
      <p:ext uri="{BB962C8B-B14F-4D97-AF65-F5344CB8AC3E}">
        <p14:creationId xmlns:p14="http://schemas.microsoft.com/office/powerpoint/2010/main" val="722158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POR ULTIMO </a:t>
            </a:r>
            <a:endParaRPr lang="es-CL" dirty="0"/>
          </a:p>
        </p:txBody>
      </p:sp>
      <p:sp>
        <p:nvSpPr>
          <p:cNvPr id="3" name="Marcador de contenido 2"/>
          <p:cNvSpPr>
            <a:spLocks noGrp="1"/>
          </p:cNvSpPr>
          <p:nvPr>
            <p:ph idx="1"/>
          </p:nvPr>
        </p:nvSpPr>
        <p:spPr/>
        <p:txBody>
          <a:bodyPr/>
          <a:lstStyle/>
          <a:p>
            <a:pPr algn="just"/>
            <a:r>
              <a:rPr lang="es-CL" sz="4400" dirty="0"/>
              <a:t>Consolidad el apoyo “voluntario” real de los apoderados para el equilibrio económico. </a:t>
            </a:r>
          </a:p>
          <a:p>
            <a:endParaRPr lang="es-CL" dirty="0"/>
          </a:p>
        </p:txBody>
      </p:sp>
    </p:spTree>
    <p:extLst>
      <p:ext uri="{BB962C8B-B14F-4D97-AF65-F5344CB8AC3E}">
        <p14:creationId xmlns:p14="http://schemas.microsoft.com/office/powerpoint/2010/main" val="805670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spTree>
    <p:extLst>
      <p:ext uri="{BB962C8B-B14F-4D97-AF65-F5344CB8AC3E}">
        <p14:creationId xmlns:p14="http://schemas.microsoft.com/office/powerpoint/2010/main" val="3959129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dirty="0"/>
          </a:p>
        </p:txBody>
      </p:sp>
      <p:sp>
        <p:nvSpPr>
          <p:cNvPr id="3" name="Marcador de contenido 2"/>
          <p:cNvSpPr>
            <a:spLocks noGrp="1"/>
          </p:cNvSpPr>
          <p:nvPr>
            <p:ph idx="1"/>
          </p:nvPr>
        </p:nvSpPr>
        <p:spPr/>
        <p:txBody>
          <a:bodyPr/>
          <a:lstStyle/>
          <a:p>
            <a:endParaRPr lang="es-CL" dirty="0"/>
          </a:p>
        </p:txBody>
      </p:sp>
    </p:spTree>
    <p:extLst>
      <p:ext uri="{BB962C8B-B14F-4D97-AF65-F5344CB8AC3E}">
        <p14:creationId xmlns:p14="http://schemas.microsoft.com/office/powerpoint/2010/main" val="418911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19672" y="1628800"/>
            <a:ext cx="5867484" cy="1944216"/>
          </a:xfrm>
        </p:spPr>
        <p:txBody>
          <a:bodyPr>
            <a:noAutofit/>
          </a:bodyPr>
          <a:lstStyle/>
          <a:p>
            <a:r>
              <a:rPr lang="es-CL" sz="4000" b="1" dirty="0" smtClean="0">
                <a:effectLst>
                  <a:outerShdw blurRad="38100" dist="38100" dir="2700000" algn="tl">
                    <a:srgbClr val="000000">
                      <a:alpha val="43137"/>
                    </a:srgbClr>
                  </a:outerShdw>
                </a:effectLst>
              </a:rPr>
              <a:t>SUBVENCIÓN</a:t>
            </a:r>
            <a:br>
              <a:rPr lang="es-CL" sz="4000" b="1" dirty="0" smtClean="0">
                <a:effectLst>
                  <a:outerShdw blurRad="38100" dist="38100" dir="2700000" algn="tl">
                    <a:srgbClr val="000000">
                      <a:alpha val="43137"/>
                    </a:srgbClr>
                  </a:outerShdw>
                </a:effectLst>
              </a:rPr>
            </a:br>
            <a:r>
              <a:rPr lang="es-CL" sz="4000" b="1" dirty="0" smtClean="0">
                <a:effectLst>
                  <a:outerShdw blurRad="38100" dist="38100" dir="2700000" algn="tl">
                    <a:srgbClr val="000000">
                      <a:alpha val="43137"/>
                    </a:srgbClr>
                  </a:outerShdw>
                </a:effectLst>
              </a:rPr>
              <a:t>2019</a:t>
            </a:r>
            <a:endParaRPr lang="es-CL" sz="4000"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1727200" y="4509120"/>
            <a:ext cx="5712179" cy="751502"/>
          </a:xfrm>
        </p:spPr>
        <p:txBody>
          <a:bodyPr>
            <a:normAutofit/>
          </a:bodyPr>
          <a:lstStyle/>
          <a:p>
            <a:r>
              <a:rPr lang="es-CL" sz="2000" b="1" dirty="0" smtClean="0">
                <a:effectLst>
                  <a:outerShdw blurRad="38100" dist="38100" dir="2700000" algn="tl">
                    <a:srgbClr val="000000">
                      <a:alpha val="43137"/>
                    </a:srgbClr>
                  </a:outerShdw>
                </a:effectLst>
              </a:rPr>
              <a:t>COLEGIO PARROQUIAL FRANCISCO DIDIER</a:t>
            </a:r>
            <a:endParaRPr lang="es-CL"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540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899592" y="764704"/>
            <a:ext cx="7416824" cy="5400600"/>
          </a:xfrm>
        </p:spPr>
        <p:txBody>
          <a:bodyPr>
            <a:noAutofit/>
          </a:bodyPr>
          <a:lstStyle/>
          <a:p>
            <a:pPr marL="0" indent="0" algn="ctr">
              <a:buNone/>
            </a:pPr>
            <a:r>
              <a:rPr lang="es-CL" sz="2800" dirty="0" smtClean="0"/>
              <a:t>  Resultados </a:t>
            </a:r>
            <a:r>
              <a:rPr lang="es-CL" sz="2800" dirty="0"/>
              <a:t>al 31 de diciembre de 2019	</a:t>
            </a:r>
            <a:endParaRPr lang="es-CL" sz="2800" dirty="0" smtClean="0"/>
          </a:p>
          <a:p>
            <a:endParaRPr lang="es-CL" sz="2800" dirty="0"/>
          </a:p>
          <a:p>
            <a:r>
              <a:rPr lang="es-CL" sz="2800" dirty="0"/>
              <a:t>Ingresos </a:t>
            </a:r>
            <a:r>
              <a:rPr lang="es-CL" sz="2800" dirty="0" err="1"/>
              <a:t>Mineduc</a:t>
            </a:r>
            <a:r>
              <a:rPr lang="es-CL" sz="2800" dirty="0"/>
              <a:t>	  </a:t>
            </a:r>
            <a:r>
              <a:rPr lang="es-CL" sz="2800" dirty="0" smtClean="0"/>
              <a:t>          $650.819.854 </a:t>
            </a:r>
            <a:endParaRPr lang="es-CL" sz="2800" dirty="0"/>
          </a:p>
          <a:p>
            <a:endParaRPr lang="es-CL" sz="2800" dirty="0" smtClean="0"/>
          </a:p>
          <a:p>
            <a:r>
              <a:rPr lang="es-CL" sz="2800" dirty="0" smtClean="0"/>
              <a:t>Gastos </a:t>
            </a:r>
            <a:r>
              <a:rPr lang="es-CL" sz="2800" dirty="0"/>
              <a:t>Remuneraciones	</a:t>
            </a:r>
            <a:r>
              <a:rPr lang="es-CL" sz="2800" dirty="0" smtClean="0"/>
              <a:t>$ 431.226.907  </a:t>
            </a:r>
          </a:p>
          <a:p>
            <a:r>
              <a:rPr lang="es-CL" sz="2800" dirty="0" smtClean="0"/>
              <a:t>Gastos SEP-PIE-Gral</a:t>
            </a:r>
            <a:r>
              <a:rPr lang="es-CL" sz="2800" dirty="0"/>
              <a:t>.-</a:t>
            </a:r>
            <a:r>
              <a:rPr lang="es-CL" sz="2800" dirty="0" err="1"/>
              <a:t>Mtto</a:t>
            </a:r>
            <a:r>
              <a:rPr lang="es-CL" sz="2800" dirty="0"/>
              <a:t>.	 </a:t>
            </a:r>
            <a:r>
              <a:rPr lang="es-CL" sz="2800" dirty="0" smtClean="0"/>
              <a:t>$269.139.379 </a:t>
            </a:r>
            <a:endParaRPr lang="es-CL" sz="2800" dirty="0"/>
          </a:p>
          <a:p>
            <a:endParaRPr lang="es-CL" sz="2800" dirty="0" smtClean="0"/>
          </a:p>
          <a:p>
            <a:r>
              <a:rPr lang="es-CL" sz="2800" b="1" dirty="0" smtClean="0">
                <a:solidFill>
                  <a:srgbClr val="FF0000"/>
                </a:solidFill>
              </a:rPr>
              <a:t>Sub </a:t>
            </a:r>
            <a:r>
              <a:rPr lang="es-CL" sz="2800" b="1" dirty="0">
                <a:solidFill>
                  <a:srgbClr val="FF0000"/>
                </a:solidFill>
              </a:rPr>
              <a:t>Total Perdida/Ganancia </a:t>
            </a:r>
            <a:r>
              <a:rPr lang="es-CL" sz="2800" b="1" dirty="0" smtClean="0">
                <a:solidFill>
                  <a:srgbClr val="FF0000"/>
                </a:solidFill>
              </a:rPr>
              <a:t> - $49.546.432 </a:t>
            </a:r>
            <a:endParaRPr lang="es-CL" sz="2800" b="1" dirty="0">
              <a:solidFill>
                <a:srgbClr val="FF0000"/>
              </a:solidFill>
            </a:endParaRPr>
          </a:p>
          <a:p>
            <a:r>
              <a:rPr lang="es-CL" sz="2800" b="1" dirty="0">
                <a:solidFill>
                  <a:srgbClr val="FF0000"/>
                </a:solidFill>
              </a:rPr>
              <a:t>Pérdida mensual	</a:t>
            </a:r>
            <a:r>
              <a:rPr lang="es-CL" sz="2800" b="1" dirty="0" smtClean="0">
                <a:solidFill>
                  <a:srgbClr val="FF0000"/>
                </a:solidFill>
              </a:rPr>
              <a:t>             - $4.128.869 </a:t>
            </a:r>
            <a:endParaRPr lang="es-CL" sz="2800" b="1" dirty="0">
              <a:solidFill>
                <a:srgbClr val="FF0000"/>
              </a:solidFill>
            </a:endParaRPr>
          </a:p>
        </p:txBody>
      </p:sp>
    </p:spTree>
    <p:extLst>
      <p:ext uri="{BB962C8B-B14F-4D97-AF65-F5344CB8AC3E}">
        <p14:creationId xmlns:p14="http://schemas.microsoft.com/office/powerpoint/2010/main" val="42103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CL" sz="2400" b="1" dirty="0" smtClean="0">
                <a:latin typeface="Arial" panose="020B0604020202020204" pitchFamily="34" charset="0"/>
                <a:cs typeface="Arial" panose="020B0604020202020204" pitchFamily="34" charset="0"/>
              </a:rPr>
              <a:t>CASOS </a:t>
            </a:r>
            <a:r>
              <a:rPr lang="es-CL" sz="2400" b="1" dirty="0">
                <a:latin typeface="Arial" panose="020B0604020202020204" pitchFamily="34" charset="0"/>
                <a:cs typeface="Arial" panose="020B0604020202020204" pitchFamily="34" charset="0"/>
              </a:rPr>
              <a:t>ATENDIDOS POR CONVIVENCIA ESCOLAR </a:t>
            </a:r>
            <a:r>
              <a:rPr lang="es-CL" sz="2400" b="1" dirty="0" smtClean="0">
                <a:latin typeface="Arial" panose="020B0604020202020204" pitchFamily="34" charset="0"/>
                <a:cs typeface="Arial" panose="020B0604020202020204" pitchFamily="34" charset="0"/>
              </a:rPr>
              <a:t>2019</a:t>
            </a:r>
            <a:endParaRPr lang="es-CL" sz="24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755576" y="2119256"/>
            <a:ext cx="7632848" cy="4118055"/>
          </a:xfrm>
        </p:spPr>
        <p:txBody>
          <a:bodyPr>
            <a:normAutofit/>
          </a:bodyPr>
          <a:lstStyle/>
          <a:p>
            <a:pPr marL="0" indent="0">
              <a:buNone/>
            </a:pPr>
            <a:r>
              <a:rPr lang="es-CL" b="1" dirty="0"/>
              <a:t> </a:t>
            </a:r>
            <a:endParaRPr lang="es-CL" dirty="0"/>
          </a:p>
          <a:p>
            <a:r>
              <a:rPr lang="es-CL" b="1" dirty="0" smtClean="0"/>
              <a:t>64/ 111</a:t>
            </a:r>
            <a:r>
              <a:rPr lang="es-CL" dirty="0" smtClean="0"/>
              <a:t> </a:t>
            </a:r>
            <a:r>
              <a:rPr lang="es-CL" dirty="0"/>
              <a:t>CASOS DE RESOLUCIÓN DE CONFLICTO DE CONVIVENCIA  </a:t>
            </a:r>
            <a:r>
              <a:rPr lang="es-CL" b="1" dirty="0" smtClean="0"/>
              <a:t>64</a:t>
            </a:r>
            <a:r>
              <a:rPr lang="es-CL" dirty="0" smtClean="0"/>
              <a:t>/ </a:t>
            </a:r>
            <a:r>
              <a:rPr lang="es-CL" b="1" dirty="0" smtClean="0"/>
              <a:t>106 </a:t>
            </a:r>
            <a:r>
              <a:rPr lang="es-CL" b="1" dirty="0"/>
              <a:t>RESUELTOS</a:t>
            </a:r>
            <a:endParaRPr lang="es-CL" dirty="0"/>
          </a:p>
          <a:p>
            <a:r>
              <a:rPr lang="es-CL" b="1" dirty="0" smtClean="0"/>
              <a:t>17/ 23 </a:t>
            </a:r>
            <a:r>
              <a:rPr lang="es-CL" dirty="0" smtClean="0"/>
              <a:t>CASOS </a:t>
            </a:r>
            <a:r>
              <a:rPr lang="es-CL" dirty="0"/>
              <a:t>DE VIOLENCIA ESCOLAR                                                 </a:t>
            </a:r>
            <a:r>
              <a:rPr lang="es-CL" b="1" dirty="0" smtClean="0"/>
              <a:t>17/ 23 </a:t>
            </a:r>
            <a:r>
              <a:rPr lang="es-CL" b="1" dirty="0"/>
              <a:t>RESUELTOS</a:t>
            </a:r>
            <a:endParaRPr lang="es-CL" dirty="0"/>
          </a:p>
          <a:p>
            <a:r>
              <a:rPr lang="es-CL" b="1" dirty="0" smtClean="0"/>
              <a:t>2/ 3</a:t>
            </a:r>
            <a:r>
              <a:rPr lang="es-CL" dirty="0" smtClean="0"/>
              <a:t> </a:t>
            </a:r>
            <a:r>
              <a:rPr lang="es-CL" dirty="0"/>
              <a:t>CASOS DE CURSOS CON PROBLEMAS DE CONVIVENCIA         </a:t>
            </a:r>
            <a:r>
              <a:rPr lang="es-CL" b="1" dirty="0" smtClean="0"/>
              <a:t>1/ 2 </a:t>
            </a:r>
            <a:r>
              <a:rPr lang="es-CL" b="1" dirty="0"/>
              <a:t>RESUELTOS </a:t>
            </a:r>
            <a:r>
              <a:rPr lang="es-CL" b="1" dirty="0" smtClean="0"/>
              <a:t>1/1 </a:t>
            </a:r>
            <a:r>
              <a:rPr lang="es-CL" b="1" dirty="0"/>
              <a:t>EN PROCESO</a:t>
            </a:r>
            <a:endParaRPr lang="es-CL" dirty="0"/>
          </a:p>
          <a:p>
            <a:r>
              <a:rPr lang="es-CL" b="1" dirty="0" smtClean="0"/>
              <a:t>3/ 5</a:t>
            </a:r>
            <a:r>
              <a:rPr lang="es-CL" dirty="0" smtClean="0"/>
              <a:t> </a:t>
            </a:r>
            <a:r>
              <a:rPr lang="es-CL" dirty="0"/>
              <a:t>CASOS DE BULLIYNG                                                                       </a:t>
            </a:r>
            <a:r>
              <a:rPr lang="es-CL" b="1" dirty="0" smtClean="0"/>
              <a:t>1/ 3 </a:t>
            </a:r>
            <a:r>
              <a:rPr lang="es-CL" b="1" dirty="0"/>
              <a:t>RESUELTOS </a:t>
            </a:r>
            <a:r>
              <a:rPr lang="es-CL" b="1" dirty="0" smtClean="0"/>
              <a:t>2/2 </a:t>
            </a:r>
            <a:r>
              <a:rPr lang="es-CL" b="1" dirty="0"/>
              <a:t>EN OBSERVACIÓN</a:t>
            </a:r>
            <a:endParaRPr lang="es-CL" dirty="0"/>
          </a:p>
          <a:p>
            <a:endParaRPr lang="es-CL" dirty="0"/>
          </a:p>
        </p:txBody>
      </p:sp>
    </p:spTree>
    <p:extLst>
      <p:ext uri="{BB962C8B-B14F-4D97-AF65-F5344CB8AC3E}">
        <p14:creationId xmlns:p14="http://schemas.microsoft.com/office/powerpoint/2010/main" val="207798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b="1" dirty="0">
                <a:effectLst>
                  <a:outerShdw blurRad="38100" dist="38100" dir="2700000" algn="tl">
                    <a:srgbClr val="000000">
                      <a:alpha val="43137"/>
                    </a:srgbClr>
                  </a:outerShdw>
                </a:effectLst>
              </a:rPr>
              <a:t>RESULTADOS</a:t>
            </a:r>
            <a:br>
              <a:rPr lang="es-CL" b="1" dirty="0">
                <a:effectLst>
                  <a:outerShdw blurRad="38100" dist="38100" dir="2700000" algn="tl">
                    <a:srgbClr val="000000">
                      <a:alpha val="43137"/>
                    </a:srgbClr>
                  </a:outerShdw>
                </a:effectLst>
              </a:rPr>
            </a:br>
            <a:r>
              <a:rPr lang="es-CL" b="1" dirty="0">
                <a:effectLst>
                  <a:outerShdw blurRad="38100" dist="38100" dir="2700000" algn="tl">
                    <a:srgbClr val="000000">
                      <a:alpha val="43137"/>
                    </a:srgbClr>
                  </a:outerShdw>
                </a:effectLst>
              </a:rPr>
              <a:t>ACADÉMICOS</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510953573"/>
              </p:ext>
            </p:extLst>
          </p:nvPr>
        </p:nvGraphicFramePr>
        <p:xfrm>
          <a:off x="827586" y="2020071"/>
          <a:ext cx="7488831" cy="4217240"/>
        </p:xfrm>
        <a:graphic>
          <a:graphicData uri="http://schemas.openxmlformats.org/drawingml/2006/table">
            <a:tbl>
              <a:tblPr>
                <a:effectLst>
                  <a:innerShdw blurRad="63500" dist="50800" dir="18900000">
                    <a:prstClr val="black">
                      <a:alpha val="50000"/>
                    </a:prstClr>
                  </a:innerShdw>
                </a:effectLst>
                <a:tableStyleId>{5C22544A-7EE6-4342-B048-85BDC9FD1C3A}</a:tableStyleId>
              </a:tblPr>
              <a:tblGrid>
                <a:gridCol w="641900"/>
                <a:gridCol w="577710"/>
                <a:gridCol w="502822"/>
                <a:gridCol w="641900"/>
                <a:gridCol w="599106"/>
                <a:gridCol w="502822"/>
                <a:gridCol w="641900"/>
                <a:gridCol w="524218"/>
                <a:gridCol w="492123"/>
                <a:gridCol w="641900"/>
                <a:gridCol w="524218"/>
                <a:gridCol w="556312"/>
                <a:gridCol w="641900"/>
              </a:tblGrid>
              <a:tr h="457831">
                <a:tc>
                  <a:txBody>
                    <a:bodyPr/>
                    <a:lstStyle/>
                    <a:p>
                      <a:pPr algn="ctr" rtl="0" fontAlgn="b"/>
                      <a:r>
                        <a:rPr lang="es-CL" sz="2000" b="0" u="none" strike="noStrike" dirty="0">
                          <a:effectLst/>
                        </a:rPr>
                        <a:t> </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gridSpan="3">
                  <a:txBody>
                    <a:bodyPr/>
                    <a:lstStyle/>
                    <a:p>
                      <a:pPr algn="ctr" rtl="0" fontAlgn="b"/>
                      <a:r>
                        <a:rPr lang="es-CL" sz="2000" b="0" u="none" strike="noStrike" dirty="0">
                          <a:effectLst/>
                        </a:rPr>
                        <a:t>2016</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hMerge="1">
                  <a:txBody>
                    <a:bodyPr/>
                    <a:lstStyle/>
                    <a:p>
                      <a:endParaRPr lang="es-CL"/>
                    </a:p>
                  </a:txBody>
                  <a:tcPr/>
                </a:tc>
                <a:tc hMerge="1">
                  <a:txBody>
                    <a:bodyPr/>
                    <a:lstStyle/>
                    <a:p>
                      <a:endParaRPr lang="es-CL"/>
                    </a:p>
                  </a:txBody>
                  <a:tcPr/>
                </a:tc>
                <a:tc gridSpan="3">
                  <a:txBody>
                    <a:bodyPr/>
                    <a:lstStyle/>
                    <a:p>
                      <a:pPr algn="ctr" rtl="0" fontAlgn="b"/>
                      <a:r>
                        <a:rPr lang="es-CL" sz="2000" b="0" u="none" strike="noStrike" dirty="0">
                          <a:effectLst/>
                        </a:rPr>
                        <a:t>2017</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hMerge="1">
                  <a:txBody>
                    <a:bodyPr/>
                    <a:lstStyle/>
                    <a:p>
                      <a:endParaRPr lang="es-CL"/>
                    </a:p>
                  </a:txBody>
                  <a:tcPr/>
                </a:tc>
                <a:tc hMerge="1">
                  <a:txBody>
                    <a:bodyPr/>
                    <a:lstStyle/>
                    <a:p>
                      <a:endParaRPr lang="es-CL"/>
                    </a:p>
                  </a:txBody>
                  <a:tcPr/>
                </a:tc>
                <a:tc gridSpan="3">
                  <a:txBody>
                    <a:bodyPr/>
                    <a:lstStyle/>
                    <a:p>
                      <a:pPr algn="ctr" rtl="0" fontAlgn="b"/>
                      <a:r>
                        <a:rPr lang="es-CL" sz="2000" b="0" u="none" strike="noStrike" dirty="0">
                          <a:effectLst/>
                        </a:rPr>
                        <a:t>2018</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hMerge="1">
                  <a:txBody>
                    <a:bodyPr/>
                    <a:lstStyle/>
                    <a:p>
                      <a:endParaRPr lang="es-CL"/>
                    </a:p>
                  </a:txBody>
                  <a:tcPr/>
                </a:tc>
                <a:tc hMerge="1">
                  <a:txBody>
                    <a:bodyPr/>
                    <a:lstStyle/>
                    <a:p>
                      <a:endParaRPr lang="es-CL"/>
                    </a:p>
                  </a:txBody>
                  <a:tcPr/>
                </a:tc>
                <a:tc gridSpan="3">
                  <a:txBody>
                    <a:bodyPr/>
                    <a:lstStyle/>
                    <a:p>
                      <a:pPr algn="ctr" fontAlgn="b"/>
                      <a:r>
                        <a:rPr lang="es-CL" sz="2000" b="0" u="none" strike="noStrike" dirty="0">
                          <a:effectLst/>
                        </a:rPr>
                        <a:t>2019</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hMerge="1">
                  <a:txBody>
                    <a:bodyPr/>
                    <a:lstStyle/>
                    <a:p>
                      <a:endParaRPr lang="es-CL"/>
                    </a:p>
                  </a:txBody>
                  <a:tcPr/>
                </a:tc>
                <a:tc hMerge="1">
                  <a:txBody>
                    <a:bodyPr/>
                    <a:lstStyle/>
                    <a:p>
                      <a:endParaRPr lang="es-CL"/>
                    </a:p>
                  </a:txBody>
                  <a:tcPr/>
                </a:tc>
              </a:tr>
              <a:tr h="457831">
                <a:tc rowSpan="2">
                  <a:txBody>
                    <a:bodyPr/>
                    <a:lstStyle/>
                    <a:p>
                      <a:pPr algn="ctr" rtl="0" fontAlgn="b"/>
                      <a:r>
                        <a:rPr lang="es-CL" sz="2000" b="0" u="none" strike="noStrike" dirty="0">
                          <a:effectLst/>
                        </a:rPr>
                        <a:t> </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rowSpan="3">
                  <a:txBody>
                    <a:bodyPr/>
                    <a:lstStyle/>
                    <a:p>
                      <a:pPr algn="ctr" rtl="0" fontAlgn="ctr"/>
                      <a:r>
                        <a:rPr lang="es-CL" sz="2000" b="0" u="none" strike="noStrike" dirty="0" smtClean="0">
                          <a:effectLst/>
                        </a:rPr>
                        <a:t>Len</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rowSpan="3">
                  <a:txBody>
                    <a:bodyPr/>
                    <a:lstStyle/>
                    <a:p>
                      <a:pPr algn="ctr" rtl="0" fontAlgn="ctr"/>
                      <a:r>
                        <a:rPr lang="es-CL" sz="2000" b="0" u="none" strike="noStrike" dirty="0">
                          <a:effectLst/>
                        </a:rPr>
                        <a:t>Mat </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Hist</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rowSpan="3">
                  <a:txBody>
                    <a:bodyPr/>
                    <a:lstStyle/>
                    <a:p>
                      <a:pPr algn="ctr" rtl="0" fontAlgn="ctr"/>
                      <a:r>
                        <a:rPr lang="es-CL" sz="2000" b="0" u="none" strike="noStrike" dirty="0" smtClean="0">
                          <a:effectLst/>
                        </a:rPr>
                        <a:t>Len</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rowSpan="3">
                  <a:txBody>
                    <a:bodyPr/>
                    <a:lstStyle/>
                    <a:p>
                      <a:pPr algn="ctr" rtl="0" fontAlgn="ctr"/>
                      <a:r>
                        <a:rPr lang="es-CL" sz="2000" b="0" u="none" strike="noStrike" dirty="0">
                          <a:effectLst/>
                        </a:rPr>
                        <a:t>Mat </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Hist</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rowSpan="3">
                  <a:txBody>
                    <a:bodyPr/>
                    <a:lstStyle/>
                    <a:p>
                      <a:pPr algn="ctr" rtl="0" fontAlgn="ctr"/>
                      <a:r>
                        <a:rPr lang="es-CL" sz="2000" b="0" u="none" strike="noStrike" dirty="0" smtClean="0">
                          <a:effectLst/>
                        </a:rPr>
                        <a:t>Len</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rowSpan="3">
                  <a:txBody>
                    <a:bodyPr/>
                    <a:lstStyle/>
                    <a:p>
                      <a:pPr algn="ctr" rtl="0" fontAlgn="ctr"/>
                      <a:r>
                        <a:rPr lang="es-CL" sz="2000" b="0" u="none" strike="noStrike" dirty="0">
                          <a:effectLst/>
                        </a:rPr>
                        <a:t>Mat </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Hist</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rowSpan="3">
                  <a:txBody>
                    <a:bodyPr/>
                    <a:lstStyle/>
                    <a:p>
                      <a:pPr algn="ctr" rtl="0" fontAlgn="ctr"/>
                      <a:r>
                        <a:rPr lang="es-CL" sz="2000" b="0" u="none" strike="noStrike" dirty="0" smtClean="0">
                          <a:effectLst/>
                        </a:rPr>
                        <a:t>Len</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rowSpan="3">
                  <a:txBody>
                    <a:bodyPr/>
                    <a:lstStyle/>
                    <a:p>
                      <a:pPr algn="ctr" rtl="0" fontAlgn="ctr"/>
                      <a:r>
                        <a:rPr lang="es-CL" sz="2000" b="0" u="none" strike="noStrike" dirty="0">
                          <a:effectLst/>
                        </a:rPr>
                        <a:t>Mat </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Hist</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r>
              <a:tr h="60132">
                <a:tc vMerge="1">
                  <a:txBody>
                    <a:bodyPr/>
                    <a:lstStyle/>
                    <a:p>
                      <a:endParaRPr lang="es-CL"/>
                    </a:p>
                  </a:txBody>
                  <a:tcPr/>
                </a:tc>
                <a:tc vMerge="1">
                  <a:txBody>
                    <a:bodyPr/>
                    <a:lstStyle/>
                    <a:p>
                      <a:endParaRPr lang="es-CL"/>
                    </a:p>
                  </a:txBody>
                  <a:tcPr/>
                </a:tc>
                <a:tc vMerge="1">
                  <a:txBody>
                    <a:bodyPr/>
                    <a:lstStyle/>
                    <a:p>
                      <a:endParaRPr lang="es-CL"/>
                    </a:p>
                  </a:txBody>
                  <a:tcPr/>
                </a:tc>
                <a:tc rowSpan="2">
                  <a:txBody>
                    <a:bodyPr/>
                    <a:lstStyle/>
                    <a:p>
                      <a:pPr algn="ctr" rtl="0" fontAlgn="ctr"/>
                      <a:r>
                        <a:rPr lang="es-CL" sz="2000" b="0" u="none" strike="noStrike" dirty="0">
                          <a:effectLst/>
                        </a:rPr>
                        <a:t>Cien</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vMerge="1">
                  <a:txBody>
                    <a:bodyPr/>
                    <a:lstStyle/>
                    <a:p>
                      <a:endParaRPr lang="es-CL"/>
                    </a:p>
                  </a:txBody>
                  <a:tcPr/>
                </a:tc>
                <a:tc vMerge="1">
                  <a:txBody>
                    <a:bodyPr/>
                    <a:lstStyle/>
                    <a:p>
                      <a:endParaRPr lang="es-CL"/>
                    </a:p>
                  </a:txBody>
                  <a:tcPr/>
                </a:tc>
                <a:tc rowSpan="2">
                  <a:txBody>
                    <a:bodyPr/>
                    <a:lstStyle/>
                    <a:p>
                      <a:pPr algn="ctr" rtl="0" fontAlgn="ctr"/>
                      <a:r>
                        <a:rPr lang="es-CL" sz="2000" b="0" u="none" strike="noStrike" dirty="0">
                          <a:effectLst/>
                        </a:rPr>
                        <a:t>Cien</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vMerge="1">
                  <a:txBody>
                    <a:bodyPr/>
                    <a:lstStyle/>
                    <a:p>
                      <a:endParaRPr lang="es-CL"/>
                    </a:p>
                  </a:txBody>
                  <a:tcPr/>
                </a:tc>
                <a:tc vMerge="1">
                  <a:txBody>
                    <a:bodyPr/>
                    <a:lstStyle/>
                    <a:p>
                      <a:endParaRPr lang="es-CL"/>
                    </a:p>
                  </a:txBody>
                  <a:tcPr/>
                </a:tc>
                <a:tc rowSpan="2">
                  <a:txBody>
                    <a:bodyPr/>
                    <a:lstStyle/>
                    <a:p>
                      <a:pPr algn="ctr" rtl="0" fontAlgn="ctr"/>
                      <a:r>
                        <a:rPr lang="es-CL" sz="2000" b="0" u="none" strike="noStrike" dirty="0">
                          <a:effectLst/>
                        </a:rPr>
                        <a:t>Cien</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vMerge="1">
                  <a:txBody>
                    <a:bodyPr/>
                    <a:lstStyle/>
                    <a:p>
                      <a:endParaRPr lang="es-CL"/>
                    </a:p>
                  </a:txBody>
                  <a:tcPr/>
                </a:tc>
                <a:tc vMerge="1">
                  <a:txBody>
                    <a:bodyPr/>
                    <a:lstStyle/>
                    <a:p>
                      <a:endParaRPr lang="es-CL"/>
                    </a:p>
                  </a:txBody>
                  <a:tcPr/>
                </a:tc>
                <a:tc rowSpan="2">
                  <a:txBody>
                    <a:bodyPr/>
                    <a:lstStyle/>
                    <a:p>
                      <a:pPr algn="ctr" rtl="0" fontAlgn="ctr"/>
                      <a:r>
                        <a:rPr lang="es-CL" sz="2000" b="0" u="none" strike="noStrike" dirty="0">
                          <a:effectLst/>
                        </a:rPr>
                        <a:t>Cien</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r>
              <a:tr h="457831">
                <a:tc>
                  <a:txBody>
                    <a:bodyPr/>
                    <a:lstStyle/>
                    <a:p>
                      <a:pPr algn="ctr" rtl="0" fontAlgn="b"/>
                      <a:r>
                        <a:rPr lang="es-CL" sz="2000" b="0" u="none" strike="noStrike" dirty="0">
                          <a:effectLst/>
                        </a:rPr>
                        <a:t> </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r>
              <a:tr h="457831">
                <a:tc>
                  <a:txBody>
                    <a:bodyPr/>
                    <a:lstStyle/>
                    <a:p>
                      <a:pPr algn="ctr" rtl="0" fontAlgn="b"/>
                      <a:r>
                        <a:rPr lang="es-CL" sz="2000" b="0" u="none" strike="noStrike" dirty="0">
                          <a:effectLst/>
                        </a:rPr>
                        <a:t>4</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246</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255</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b"/>
                      <a:r>
                        <a:rPr lang="es-CL" sz="1000" b="0" u="none" strike="noStrike" dirty="0">
                          <a:effectLst/>
                        </a:rPr>
                        <a:t> </a:t>
                      </a:r>
                      <a:endParaRPr lang="es-CL" sz="1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273</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285</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b"/>
                      <a:r>
                        <a:rPr lang="es-CL" sz="1000" b="0" u="none" strike="noStrike" dirty="0">
                          <a:effectLst/>
                        </a:rPr>
                        <a:t> </a:t>
                      </a:r>
                      <a:endParaRPr lang="es-CL" sz="1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289</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296</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b"/>
                      <a:r>
                        <a:rPr lang="es-CL" sz="1000" b="0" u="none" strike="noStrike" dirty="0">
                          <a:effectLst/>
                        </a:rPr>
                        <a:t> </a:t>
                      </a:r>
                      <a:endParaRPr lang="es-CL" sz="1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fontAlgn="b"/>
                      <a:r>
                        <a:rPr lang="es-CL" sz="1050" b="0" u="none" strike="noStrike" dirty="0">
                          <a:effectLst/>
                        </a:rPr>
                        <a:t> </a:t>
                      </a:r>
                      <a:endParaRPr lang="es-CL" sz="1050" b="0" i="0" u="none" strike="noStrike" dirty="0">
                        <a:solidFill>
                          <a:srgbClr val="000000"/>
                        </a:solidFill>
                        <a:effectLst/>
                        <a:latin typeface="Calibri" panose="020F0502020204030204" pitchFamily="34" charset="0"/>
                      </a:endParaRPr>
                    </a:p>
                  </a:txBody>
                  <a:tcPr marL="4563" marR="4563" marT="4563" marB="0" anchor="ctr">
                    <a:noFill/>
                  </a:tcPr>
                </a:tc>
                <a:tc>
                  <a:txBody>
                    <a:bodyPr/>
                    <a:lstStyle/>
                    <a:p>
                      <a:pPr algn="ctr" fontAlgn="b"/>
                      <a:r>
                        <a:rPr lang="es-CL" sz="1050" b="0" u="none" strike="noStrike" dirty="0">
                          <a:effectLst/>
                        </a:rPr>
                        <a:t> </a:t>
                      </a:r>
                      <a:endParaRPr lang="es-CL" sz="1050" b="0" i="0" u="none" strike="noStrike" dirty="0">
                        <a:solidFill>
                          <a:srgbClr val="000000"/>
                        </a:solidFill>
                        <a:effectLst/>
                        <a:latin typeface="Calibri" panose="020F0502020204030204" pitchFamily="34" charset="0"/>
                      </a:endParaRPr>
                    </a:p>
                  </a:txBody>
                  <a:tcPr marL="4563" marR="4563" marT="4563" marB="0" anchor="ctr">
                    <a:noFill/>
                  </a:tcPr>
                </a:tc>
                <a:tc>
                  <a:txBody>
                    <a:bodyPr/>
                    <a:lstStyle/>
                    <a:p>
                      <a:pPr algn="ctr" fontAlgn="b"/>
                      <a:r>
                        <a:rPr lang="es-CL" sz="1050" b="0" u="none" strike="noStrike" dirty="0">
                          <a:effectLst/>
                        </a:rPr>
                        <a:t> </a:t>
                      </a:r>
                      <a:endParaRPr lang="es-CL" sz="1050" b="0" i="0" u="none" strike="noStrike" dirty="0">
                        <a:solidFill>
                          <a:srgbClr val="000000"/>
                        </a:solidFill>
                        <a:effectLst/>
                        <a:latin typeface="Calibri" panose="020F0502020204030204" pitchFamily="34" charset="0"/>
                      </a:endParaRPr>
                    </a:p>
                  </a:txBody>
                  <a:tcPr marL="4563" marR="4563" marT="4563" marB="0" anchor="ctr">
                    <a:noFill/>
                  </a:tcPr>
                </a:tc>
              </a:tr>
              <a:tr h="457831">
                <a:tc>
                  <a:txBody>
                    <a:bodyPr/>
                    <a:lstStyle/>
                    <a:p>
                      <a:pPr algn="ctr" rtl="0" fontAlgn="b"/>
                      <a:r>
                        <a:rPr lang="es-CL" sz="2000" b="0" u="none" strike="noStrike" dirty="0">
                          <a:effectLst/>
                        </a:rPr>
                        <a:t>6</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245</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258</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233</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 </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 </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 </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270</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274</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271</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fontAlgn="b"/>
                      <a:r>
                        <a:rPr lang="es-CL" sz="1050" b="0" u="none" strike="noStrike" dirty="0">
                          <a:effectLst/>
                        </a:rPr>
                        <a:t> </a:t>
                      </a:r>
                      <a:endParaRPr lang="es-CL" sz="1050" b="0" i="0" u="none" strike="noStrike" dirty="0">
                        <a:solidFill>
                          <a:srgbClr val="000000"/>
                        </a:solidFill>
                        <a:effectLst/>
                        <a:latin typeface="Calibri" panose="020F0502020204030204" pitchFamily="34" charset="0"/>
                      </a:endParaRPr>
                    </a:p>
                  </a:txBody>
                  <a:tcPr marL="4563" marR="4563" marT="4563" marB="0" anchor="ctr">
                    <a:noFill/>
                  </a:tcPr>
                </a:tc>
                <a:tc>
                  <a:txBody>
                    <a:bodyPr/>
                    <a:lstStyle/>
                    <a:p>
                      <a:pPr algn="ctr" fontAlgn="b"/>
                      <a:r>
                        <a:rPr lang="es-CL" sz="1050" b="0" u="none" strike="noStrike" dirty="0">
                          <a:effectLst/>
                        </a:rPr>
                        <a:t> </a:t>
                      </a:r>
                      <a:endParaRPr lang="es-CL" sz="1050" b="0" i="0" u="none" strike="noStrike" dirty="0">
                        <a:solidFill>
                          <a:srgbClr val="000000"/>
                        </a:solidFill>
                        <a:effectLst/>
                        <a:latin typeface="Calibri" panose="020F0502020204030204" pitchFamily="34" charset="0"/>
                      </a:endParaRPr>
                    </a:p>
                  </a:txBody>
                  <a:tcPr marL="4563" marR="4563" marT="4563" marB="0" anchor="ctr">
                    <a:noFill/>
                  </a:tcPr>
                </a:tc>
                <a:tc>
                  <a:txBody>
                    <a:bodyPr/>
                    <a:lstStyle/>
                    <a:p>
                      <a:pPr algn="ctr" fontAlgn="b"/>
                      <a:r>
                        <a:rPr lang="es-CL" sz="1050" b="0" u="none" strike="noStrike" dirty="0">
                          <a:effectLst/>
                        </a:rPr>
                        <a:t> </a:t>
                      </a:r>
                      <a:endParaRPr lang="es-CL" sz="1050" b="0" i="0" u="none" strike="noStrike" dirty="0">
                        <a:solidFill>
                          <a:srgbClr val="000000"/>
                        </a:solidFill>
                        <a:effectLst/>
                        <a:latin typeface="Calibri" panose="020F0502020204030204" pitchFamily="34" charset="0"/>
                      </a:endParaRPr>
                    </a:p>
                  </a:txBody>
                  <a:tcPr marL="4563" marR="4563" marT="4563" marB="0" anchor="ctr">
                    <a:noFill/>
                  </a:tcPr>
                </a:tc>
              </a:tr>
              <a:tr h="457831">
                <a:tc>
                  <a:txBody>
                    <a:bodyPr/>
                    <a:lstStyle/>
                    <a:p>
                      <a:pPr algn="ctr" rtl="0" fontAlgn="b"/>
                      <a:r>
                        <a:rPr lang="es-CL" sz="2000" b="0" u="none" strike="noStrike" dirty="0">
                          <a:effectLst/>
                        </a:rPr>
                        <a:t>8</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b"/>
                      <a:r>
                        <a:rPr lang="es-CL" sz="1000" b="0" u="none" strike="noStrike" dirty="0">
                          <a:effectLst/>
                        </a:rPr>
                        <a:t> </a:t>
                      </a:r>
                      <a:endParaRPr lang="es-CL" sz="1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b"/>
                      <a:r>
                        <a:rPr lang="es-CL" sz="1000" b="0" u="none" strike="noStrike" dirty="0">
                          <a:effectLst/>
                        </a:rPr>
                        <a:t> </a:t>
                      </a:r>
                      <a:endParaRPr lang="es-CL" sz="1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b"/>
                      <a:r>
                        <a:rPr lang="es-CL" sz="1000" b="0" u="none" strike="noStrike" dirty="0">
                          <a:effectLst/>
                        </a:rPr>
                        <a:t> </a:t>
                      </a:r>
                      <a:endParaRPr lang="es-CL" sz="1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b"/>
                      <a:r>
                        <a:rPr lang="es-CL" sz="2000" b="0" u="none" strike="noStrike" dirty="0">
                          <a:effectLst/>
                        </a:rPr>
                        <a:t>262</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280</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283</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b"/>
                      <a:r>
                        <a:rPr lang="es-CL" sz="1000" b="0" u="none" strike="noStrike" dirty="0">
                          <a:effectLst/>
                        </a:rPr>
                        <a:t> </a:t>
                      </a:r>
                      <a:endParaRPr lang="es-CL" sz="1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b"/>
                      <a:r>
                        <a:rPr lang="es-CL" sz="1000" b="0" u="none" strike="noStrike" dirty="0">
                          <a:effectLst/>
                        </a:rPr>
                        <a:t> </a:t>
                      </a:r>
                      <a:endParaRPr lang="es-CL" sz="1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b"/>
                      <a:r>
                        <a:rPr lang="es-CL" sz="1000" b="0" u="none" strike="noStrike" dirty="0">
                          <a:effectLst/>
                        </a:rPr>
                        <a:t> </a:t>
                      </a:r>
                      <a:endParaRPr lang="es-CL" sz="1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fontAlgn="b"/>
                      <a:r>
                        <a:rPr lang="es-CL" sz="1050" b="0" u="none" strike="noStrike" dirty="0">
                          <a:effectLst/>
                        </a:rPr>
                        <a:t> </a:t>
                      </a:r>
                      <a:endParaRPr lang="es-CL" sz="1050" b="0" i="0" u="none" strike="noStrike" dirty="0">
                        <a:solidFill>
                          <a:srgbClr val="000000"/>
                        </a:solidFill>
                        <a:effectLst/>
                        <a:latin typeface="Calibri" panose="020F0502020204030204" pitchFamily="34" charset="0"/>
                      </a:endParaRPr>
                    </a:p>
                  </a:txBody>
                  <a:tcPr marL="4563" marR="4563" marT="4563" marB="0" anchor="ctr">
                    <a:noFill/>
                  </a:tcPr>
                </a:tc>
                <a:tc>
                  <a:txBody>
                    <a:bodyPr/>
                    <a:lstStyle/>
                    <a:p>
                      <a:pPr algn="ctr" fontAlgn="b"/>
                      <a:r>
                        <a:rPr lang="es-CL" sz="1050" b="0" u="none" strike="noStrike" dirty="0">
                          <a:effectLst/>
                        </a:rPr>
                        <a:t> </a:t>
                      </a:r>
                      <a:endParaRPr lang="es-CL" sz="1050" b="0" i="0" u="none" strike="noStrike" dirty="0">
                        <a:solidFill>
                          <a:srgbClr val="000000"/>
                        </a:solidFill>
                        <a:effectLst/>
                        <a:latin typeface="Calibri" panose="020F0502020204030204" pitchFamily="34" charset="0"/>
                      </a:endParaRPr>
                    </a:p>
                  </a:txBody>
                  <a:tcPr marL="4563" marR="4563" marT="4563" marB="0" anchor="ctr">
                    <a:noFill/>
                  </a:tcPr>
                </a:tc>
                <a:tc>
                  <a:txBody>
                    <a:bodyPr/>
                    <a:lstStyle/>
                    <a:p>
                      <a:pPr algn="ctr" fontAlgn="b"/>
                      <a:r>
                        <a:rPr lang="es-CL" sz="1050" b="0" u="none" strike="noStrike" dirty="0">
                          <a:effectLst/>
                        </a:rPr>
                        <a:t> </a:t>
                      </a:r>
                      <a:endParaRPr lang="es-CL" sz="1050" b="0" i="0" u="none" strike="noStrike" dirty="0">
                        <a:solidFill>
                          <a:srgbClr val="000000"/>
                        </a:solidFill>
                        <a:effectLst/>
                        <a:latin typeface="Calibri" panose="020F0502020204030204" pitchFamily="34" charset="0"/>
                      </a:endParaRPr>
                    </a:p>
                  </a:txBody>
                  <a:tcPr marL="4563" marR="4563" marT="4563" marB="0" anchor="ctr">
                    <a:noFill/>
                  </a:tcPr>
                </a:tc>
              </a:tr>
              <a:tr h="457831">
                <a:tc>
                  <a:txBody>
                    <a:bodyPr/>
                    <a:lstStyle/>
                    <a:p>
                      <a:pPr algn="ctr" rtl="0" fontAlgn="b"/>
                      <a:r>
                        <a:rPr lang="es-CL" sz="2000" b="0" u="none" strike="noStrike" dirty="0">
                          <a:effectLst/>
                        </a:rPr>
                        <a:t>II</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b"/>
                      <a:r>
                        <a:rPr lang="es-CL" sz="2000" b="0" u="none" strike="noStrike" dirty="0">
                          <a:effectLst/>
                        </a:rPr>
                        <a:t>265</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b"/>
                      <a:r>
                        <a:rPr lang="es-CL" sz="2000" b="0" u="none" strike="noStrike" dirty="0">
                          <a:effectLst/>
                        </a:rPr>
                        <a:t>330</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b"/>
                      <a:r>
                        <a:rPr lang="es-CL" sz="2000" b="0" u="none" strike="noStrike" dirty="0">
                          <a:effectLst/>
                        </a:rPr>
                        <a:t>285</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294</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340</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300</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287</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327</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291</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1050" b="0" u="none" strike="noStrike" dirty="0">
                          <a:effectLst/>
                        </a:rPr>
                        <a:t> </a:t>
                      </a:r>
                      <a:endParaRPr lang="es-CL" sz="1050" b="0" i="0" u="none" strike="noStrike" dirty="0">
                        <a:solidFill>
                          <a:srgbClr val="000000"/>
                        </a:solidFill>
                        <a:effectLst/>
                        <a:latin typeface="Calibri" panose="020F0502020204030204" pitchFamily="34" charset="0"/>
                      </a:endParaRPr>
                    </a:p>
                  </a:txBody>
                  <a:tcPr marL="4563" marR="4563" marT="4563" marB="0" anchor="ctr">
                    <a:noFill/>
                  </a:tcPr>
                </a:tc>
                <a:tc>
                  <a:txBody>
                    <a:bodyPr/>
                    <a:lstStyle/>
                    <a:p>
                      <a:pPr algn="ctr" fontAlgn="b"/>
                      <a:r>
                        <a:rPr lang="es-CL" sz="1050" b="0" u="none" strike="noStrike" dirty="0">
                          <a:effectLst/>
                        </a:rPr>
                        <a:t> </a:t>
                      </a:r>
                      <a:endParaRPr lang="es-CL" sz="1050" b="0" i="0" u="none" strike="noStrike" dirty="0">
                        <a:solidFill>
                          <a:srgbClr val="000000"/>
                        </a:solidFill>
                        <a:effectLst/>
                        <a:latin typeface="Calibri" panose="020F0502020204030204" pitchFamily="34" charset="0"/>
                      </a:endParaRPr>
                    </a:p>
                  </a:txBody>
                  <a:tcPr marL="4563" marR="4563" marT="4563" marB="0" anchor="ctr">
                    <a:noFill/>
                  </a:tcPr>
                </a:tc>
                <a:tc>
                  <a:txBody>
                    <a:bodyPr/>
                    <a:lstStyle/>
                    <a:p>
                      <a:pPr algn="ctr" fontAlgn="b"/>
                      <a:r>
                        <a:rPr lang="es-CL" sz="1050" b="0" u="none" strike="noStrike" dirty="0">
                          <a:effectLst/>
                        </a:rPr>
                        <a:t> </a:t>
                      </a:r>
                      <a:endParaRPr lang="es-CL" sz="1050" b="0" i="0" u="none" strike="noStrike" dirty="0">
                        <a:solidFill>
                          <a:srgbClr val="000000"/>
                        </a:solidFill>
                        <a:effectLst/>
                        <a:latin typeface="Calibri" panose="020F0502020204030204" pitchFamily="34" charset="0"/>
                      </a:endParaRPr>
                    </a:p>
                  </a:txBody>
                  <a:tcPr marL="4563" marR="4563" marT="4563" marB="0" anchor="ctr">
                    <a:noFill/>
                  </a:tcPr>
                </a:tc>
              </a:tr>
              <a:tr h="952291">
                <a:tc>
                  <a:txBody>
                    <a:bodyPr/>
                    <a:lstStyle/>
                    <a:p>
                      <a:pPr algn="ctr" rtl="0" fontAlgn="ctr"/>
                      <a:r>
                        <a:rPr lang="es-CL" sz="1800" b="0" u="none" strike="noStrike" dirty="0">
                          <a:effectLst/>
                        </a:rPr>
                        <a:t>PSU </a:t>
                      </a:r>
                      <a:endParaRPr lang="es-CL" sz="18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516</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526</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531 -476</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527</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535</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515 - 554</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588</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647</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rtl="0" fontAlgn="ctr"/>
                      <a:r>
                        <a:rPr lang="es-CL" sz="2000" b="0" u="none" strike="noStrike" dirty="0">
                          <a:effectLst/>
                        </a:rPr>
                        <a:t>660 - 581</a:t>
                      </a:r>
                      <a:endParaRPr lang="es-CL" sz="2000" b="0" i="0" u="none" strike="noStrike" dirty="0">
                        <a:solidFill>
                          <a:srgbClr val="000000"/>
                        </a:solidFill>
                        <a:effectLst/>
                        <a:latin typeface="Franklin Gothic Book" panose="020B0503020102020204" pitchFamily="34" charset="0"/>
                      </a:endParaRPr>
                    </a:p>
                  </a:txBody>
                  <a:tcPr marL="4563" marR="4563" marT="4563" marB="0" anchor="ctr">
                    <a:noFill/>
                  </a:tcPr>
                </a:tc>
                <a:tc>
                  <a:txBody>
                    <a:bodyPr/>
                    <a:lstStyle/>
                    <a:p>
                      <a:pPr algn="ctr" fontAlgn="ctr"/>
                      <a:r>
                        <a:rPr lang="es-CL" sz="2000" b="0" u="none" strike="noStrike" dirty="0">
                          <a:effectLst/>
                        </a:rPr>
                        <a:t>579</a:t>
                      </a:r>
                      <a:endParaRPr lang="es-CL" sz="2000" b="0" i="0" u="none" strike="noStrike" dirty="0">
                        <a:solidFill>
                          <a:srgbClr val="000000"/>
                        </a:solidFill>
                        <a:effectLst/>
                        <a:latin typeface="Calibri" panose="020F0502020204030204" pitchFamily="34" charset="0"/>
                      </a:endParaRPr>
                    </a:p>
                  </a:txBody>
                  <a:tcPr marL="4563" marR="4563" marT="4563" marB="0" anchor="ctr">
                    <a:noFill/>
                  </a:tcPr>
                </a:tc>
                <a:tc>
                  <a:txBody>
                    <a:bodyPr/>
                    <a:lstStyle/>
                    <a:p>
                      <a:pPr algn="ctr" fontAlgn="ctr"/>
                      <a:r>
                        <a:rPr lang="es-CL" sz="2000" b="0" u="none" strike="noStrike" dirty="0">
                          <a:effectLst/>
                        </a:rPr>
                        <a:t>574</a:t>
                      </a:r>
                      <a:endParaRPr lang="es-CL" sz="2000" b="0" i="0" u="none" strike="noStrike" dirty="0">
                        <a:solidFill>
                          <a:srgbClr val="000000"/>
                        </a:solidFill>
                        <a:effectLst/>
                        <a:latin typeface="Calibri" panose="020F0502020204030204" pitchFamily="34" charset="0"/>
                      </a:endParaRPr>
                    </a:p>
                  </a:txBody>
                  <a:tcPr marL="4563" marR="4563" marT="4563" marB="0" anchor="ctr">
                    <a:noFill/>
                  </a:tcPr>
                </a:tc>
                <a:tc>
                  <a:txBody>
                    <a:bodyPr/>
                    <a:lstStyle/>
                    <a:p>
                      <a:pPr algn="ctr" fontAlgn="ctr"/>
                      <a:r>
                        <a:rPr lang="es-CL" sz="2000" b="0" u="none" strike="noStrike" dirty="0">
                          <a:effectLst/>
                        </a:rPr>
                        <a:t>660- 590 </a:t>
                      </a:r>
                      <a:endParaRPr lang="es-CL" sz="2000" b="0" i="0" u="none" strike="noStrike" dirty="0">
                        <a:solidFill>
                          <a:srgbClr val="000000"/>
                        </a:solidFill>
                        <a:effectLst/>
                        <a:latin typeface="Calibri" panose="020F0502020204030204" pitchFamily="34" charset="0"/>
                      </a:endParaRPr>
                    </a:p>
                  </a:txBody>
                  <a:tcPr marL="4563" marR="4563" marT="4563" marB="0" anchor="ctr">
                    <a:noFill/>
                  </a:tcPr>
                </a:tc>
              </a:tr>
            </a:tbl>
          </a:graphicData>
        </a:graphic>
      </p:graphicFrame>
    </p:spTree>
    <p:extLst>
      <p:ext uri="{BB962C8B-B14F-4D97-AF65-F5344CB8AC3E}">
        <p14:creationId xmlns:p14="http://schemas.microsoft.com/office/powerpoint/2010/main" val="4033346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a:t>Algunas de nuestras actividades 2019.</a:t>
            </a:r>
          </a:p>
        </p:txBody>
      </p:sp>
      <p:pic>
        <p:nvPicPr>
          <p:cNvPr id="4" name="Marcador de contenido 3"/>
          <p:cNvPicPr>
            <a:picLocks noGrp="1" noChangeAspect="1"/>
          </p:cNvPicPr>
          <p:nvPr>
            <p:ph idx="1"/>
          </p:nvPr>
        </p:nvPicPr>
        <p:blipFill>
          <a:blip r:embed="rId2"/>
          <a:stretch>
            <a:fillRect/>
          </a:stretch>
        </p:blipFill>
        <p:spPr>
          <a:xfrm>
            <a:off x="827584" y="2276872"/>
            <a:ext cx="7549735" cy="4014506"/>
          </a:xfrm>
          <a:prstGeom prst="rect">
            <a:avLst/>
          </a:prstGeom>
        </p:spPr>
      </p:pic>
    </p:spTree>
    <p:extLst>
      <p:ext uri="{BB962C8B-B14F-4D97-AF65-F5344CB8AC3E}">
        <p14:creationId xmlns:p14="http://schemas.microsoft.com/office/powerpoint/2010/main" val="2315330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Campaña Solidaria </a:t>
            </a:r>
            <a:endParaRPr lang="es-CL" dirty="0"/>
          </a:p>
        </p:txBody>
      </p:sp>
      <p:pic>
        <p:nvPicPr>
          <p:cNvPr id="4" name="Marcador de contenido 3"/>
          <p:cNvPicPr>
            <a:picLocks noGrp="1" noChangeAspect="1"/>
          </p:cNvPicPr>
          <p:nvPr>
            <p:ph idx="1"/>
          </p:nvPr>
        </p:nvPicPr>
        <p:blipFill>
          <a:blip r:embed="rId2"/>
          <a:stretch>
            <a:fillRect/>
          </a:stretch>
        </p:blipFill>
        <p:spPr>
          <a:xfrm>
            <a:off x="755576" y="1736011"/>
            <a:ext cx="7704856" cy="4543225"/>
          </a:xfrm>
          <a:prstGeom prst="rect">
            <a:avLst/>
          </a:prstGeom>
        </p:spPr>
      </p:pic>
    </p:spTree>
    <p:extLst>
      <p:ext uri="{BB962C8B-B14F-4D97-AF65-F5344CB8AC3E}">
        <p14:creationId xmlns:p14="http://schemas.microsoft.com/office/powerpoint/2010/main" val="3859162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16359</TotalTime>
  <Words>978</Words>
  <Application>Microsoft Office PowerPoint</Application>
  <PresentationFormat>Presentación en pantalla (4:3)</PresentationFormat>
  <Paragraphs>197</Paragraphs>
  <Slides>36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36</vt:i4>
      </vt:variant>
    </vt:vector>
  </HeadingPairs>
  <TitlesOfParts>
    <vt:vector size="45" baseType="lpstr">
      <vt:lpstr>Arial</vt:lpstr>
      <vt:lpstr>Baskerville Old Face</vt:lpstr>
      <vt:lpstr>Broadway</vt:lpstr>
      <vt:lpstr>Brush Script MT</vt:lpstr>
      <vt:lpstr>Calibri</vt:lpstr>
      <vt:lpstr>Constantia</vt:lpstr>
      <vt:lpstr>Franklin Gothic Book</vt:lpstr>
      <vt:lpstr>Rage Italic</vt:lpstr>
      <vt:lpstr>Chincheta</vt:lpstr>
      <vt:lpstr>CUENTA PÚBLICA año 2019- 2020</vt:lpstr>
      <vt:lpstr>Matrícula 2020</vt:lpstr>
      <vt:lpstr>ESCENARIO 2019</vt:lpstr>
      <vt:lpstr>SUBVENCIÓN 2019</vt:lpstr>
      <vt:lpstr>Presentación de PowerPoint</vt:lpstr>
      <vt:lpstr>CASOS ATENDIDOS POR CONVIVENCIA ESCOLAR 2019</vt:lpstr>
      <vt:lpstr>RESULTADOS ACADÉMICOS</vt:lpstr>
      <vt:lpstr>Algunas de nuestras actividades 2019.</vt:lpstr>
      <vt:lpstr>Campaña Solidaria </vt:lpstr>
      <vt:lpstr>18 de Septiembre </vt:lpstr>
      <vt:lpstr>Mejoras en patio Pre Básica </vt:lpstr>
      <vt:lpstr>Limpieza da PLayas</vt:lpstr>
      <vt:lpstr>Feria Cientifica </vt:lpstr>
      <vt:lpstr>Aniversario del Colegio </vt:lpstr>
      <vt:lpstr>Encuentro de Filosofía </vt:lpstr>
      <vt:lpstr>Olimpiada de Ciencias </vt:lpstr>
      <vt:lpstr>Charla magistral de  ciencias </vt:lpstr>
      <vt:lpstr>Bolsas de reciclaje </vt:lpstr>
      <vt:lpstr>Día del Profesor/a</vt:lpstr>
      <vt:lpstr>Lanzamiento del libro con la escritora Elizabeth Subercaseaux </vt:lpstr>
      <vt:lpstr>Muestra de fotografía.</vt:lpstr>
      <vt:lpstr>Feria Artesanal </vt:lpstr>
      <vt:lpstr>Feria cultural y gastronómica de Inglés </vt:lpstr>
      <vt:lpstr>Ultimo día y despedida generación 2019</vt:lpstr>
      <vt:lpstr>Otras acciones</vt:lpstr>
      <vt:lpstr>Nuevo Manual de Convivencia Escolar 2020</vt:lpstr>
      <vt:lpstr>  PROGRAMA DE SUSTENTABILIDAD 2020 </vt:lpstr>
      <vt:lpstr>REGLAMENTO DE EVALUACIÓN, DECRETO 67</vt:lpstr>
      <vt:lpstr>REGLAMENTO DE EVALUACIÓN, DECRETO 67</vt:lpstr>
      <vt:lpstr>REGLAMENTO DE EVALUACIÓN, DECRETO 67</vt:lpstr>
      <vt:lpstr>Metas 2020- 21 </vt:lpstr>
      <vt:lpstr>NUESTRO SUEÑO</vt:lpstr>
      <vt:lpstr>Presentación de PowerPoint</vt:lpstr>
      <vt:lpstr>POR ULTIMO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GASTOS SEP 2014</dc:title>
  <dc:creator>CPFD</dc:creator>
  <cp:lastModifiedBy>Fernando Manieu</cp:lastModifiedBy>
  <cp:revision>155</cp:revision>
  <dcterms:created xsi:type="dcterms:W3CDTF">2015-03-25T13:34:44Z</dcterms:created>
  <dcterms:modified xsi:type="dcterms:W3CDTF">2020-03-15T15:24:53Z</dcterms:modified>
</cp:coreProperties>
</file>